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7" r:id="rId5"/>
    <p:sldId id="261" r:id="rId6"/>
    <p:sldId id="266" r:id="rId7"/>
    <p:sldId id="296" r:id="rId8"/>
    <p:sldId id="268" r:id="rId9"/>
    <p:sldId id="292" r:id="rId10"/>
    <p:sldId id="270" r:id="rId11"/>
    <p:sldId id="272" r:id="rId12"/>
    <p:sldId id="273" r:id="rId13"/>
    <p:sldId id="274" r:id="rId14"/>
    <p:sldId id="276" r:id="rId15"/>
    <p:sldId id="277" r:id="rId16"/>
    <p:sldId id="279" r:id="rId17"/>
    <p:sldId id="280" r:id="rId18"/>
    <p:sldId id="282" r:id="rId19"/>
    <p:sldId id="285" r:id="rId20"/>
    <p:sldId id="263" r:id="rId21"/>
    <p:sldId id="291" r:id="rId22"/>
    <p:sldId id="286" r:id="rId23"/>
    <p:sldId id="287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8"/>
    <a:srgbClr val="4060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DE6F9-7464-4BB3-852E-1D83E95D9BD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7D640B0-A718-4CEF-B0A1-76BA17733DC3}">
      <dgm:prSet phldrT="[Texte]" custT="1"/>
      <dgm:spPr/>
      <dgm:t>
        <a:bodyPr vert="vert270"/>
        <a:lstStyle/>
        <a:p>
          <a:r>
            <a:rPr lang="fr-FR" sz="2000" dirty="0" smtClean="0"/>
            <a:t>Laiteries    Fromageries</a:t>
          </a:r>
          <a:endParaRPr lang="fr-FR" sz="2000" dirty="0"/>
        </a:p>
      </dgm:t>
    </dgm:pt>
    <dgm:pt modelId="{7EA1F7C9-023A-4500-8F49-97ACF8D43688}" type="parTrans" cxnId="{49BE59ED-2295-49D2-99B6-377B20F191CB}">
      <dgm:prSet/>
      <dgm:spPr/>
      <dgm:t>
        <a:bodyPr/>
        <a:lstStyle/>
        <a:p>
          <a:endParaRPr lang="fr-FR" sz="2400"/>
        </a:p>
      </dgm:t>
    </dgm:pt>
    <dgm:pt modelId="{3014B8B1-D357-4D16-9B86-24A666F0699B}" type="sibTrans" cxnId="{49BE59ED-2295-49D2-99B6-377B20F191CB}">
      <dgm:prSet/>
      <dgm:spPr/>
      <dgm:t>
        <a:bodyPr/>
        <a:lstStyle/>
        <a:p>
          <a:endParaRPr lang="fr-FR" sz="2400"/>
        </a:p>
      </dgm:t>
    </dgm:pt>
    <dgm:pt modelId="{8B3AF9EB-CA42-4274-8CD0-7DE09ED9046E}">
      <dgm:prSet phldrT="[Texte]" custT="1"/>
      <dgm:spPr/>
      <dgm:t>
        <a:bodyPr vert="vert270"/>
        <a:lstStyle/>
        <a:p>
          <a:r>
            <a:rPr lang="fr-FR" sz="2000" dirty="0" smtClean="0"/>
            <a:t>Crèmes         glacées</a:t>
          </a:r>
          <a:endParaRPr lang="fr-FR" sz="2000" dirty="0"/>
        </a:p>
      </dgm:t>
    </dgm:pt>
    <dgm:pt modelId="{377D275F-2FED-48A3-A6DC-EC842C9E7F7F}" type="parTrans" cxnId="{E1EE0D6E-77FC-4ACB-A63B-BF440B9218CA}">
      <dgm:prSet/>
      <dgm:spPr/>
      <dgm:t>
        <a:bodyPr/>
        <a:lstStyle/>
        <a:p>
          <a:endParaRPr lang="fr-FR" sz="2400"/>
        </a:p>
      </dgm:t>
    </dgm:pt>
    <dgm:pt modelId="{74D0EE69-9CE5-4D6F-B21A-32F2FB2AADE7}" type="sibTrans" cxnId="{E1EE0D6E-77FC-4ACB-A63B-BF440B9218CA}">
      <dgm:prSet/>
      <dgm:spPr/>
      <dgm:t>
        <a:bodyPr/>
        <a:lstStyle/>
        <a:p>
          <a:endParaRPr lang="fr-FR" sz="2400"/>
        </a:p>
      </dgm:t>
    </dgm:pt>
    <dgm:pt modelId="{1E7FFC5C-C1C1-44EB-A77C-0BA7BD384DC2}">
      <dgm:prSet phldrT="[Texte]" custT="1"/>
      <dgm:spPr/>
      <dgm:t>
        <a:bodyPr vert="vert270"/>
        <a:lstStyle/>
        <a:p>
          <a:r>
            <a:rPr lang="fr-FR" sz="2000" dirty="0" smtClean="0"/>
            <a:t>Boulangeries     et pâtisseries industrielles</a:t>
          </a:r>
          <a:endParaRPr lang="fr-FR" sz="2000" dirty="0"/>
        </a:p>
      </dgm:t>
    </dgm:pt>
    <dgm:pt modelId="{B22FC394-B659-4477-95AA-F487065E64CC}" type="parTrans" cxnId="{796FA616-D475-469B-96DD-1AA3148E057F}">
      <dgm:prSet/>
      <dgm:spPr/>
      <dgm:t>
        <a:bodyPr/>
        <a:lstStyle/>
        <a:p>
          <a:endParaRPr lang="fr-FR" sz="2400"/>
        </a:p>
      </dgm:t>
    </dgm:pt>
    <dgm:pt modelId="{412D1356-0D08-4250-B607-441569E6C98B}" type="sibTrans" cxnId="{796FA616-D475-469B-96DD-1AA3148E057F}">
      <dgm:prSet/>
      <dgm:spPr/>
      <dgm:t>
        <a:bodyPr/>
        <a:lstStyle/>
        <a:p>
          <a:endParaRPr lang="fr-FR" sz="2400"/>
        </a:p>
      </dgm:t>
    </dgm:pt>
    <dgm:pt modelId="{A72EC2C3-9A72-485F-ADD0-7010EB340AAC}">
      <dgm:prSet phldrT="[Texte]" custT="1"/>
      <dgm:spPr/>
      <dgm:t>
        <a:bodyPr vert="vert270"/>
        <a:lstStyle/>
        <a:p>
          <a:r>
            <a:rPr lang="fr-FR" sz="2000" dirty="0" smtClean="0"/>
            <a:t>Plats préparés / transformation</a:t>
          </a:r>
          <a:endParaRPr lang="fr-FR" sz="2000" dirty="0"/>
        </a:p>
      </dgm:t>
    </dgm:pt>
    <dgm:pt modelId="{CB169003-7AA8-418C-891A-F87E3F0D7346}" type="parTrans" cxnId="{1DCFE957-09B6-4868-9A15-0A487D2F2139}">
      <dgm:prSet/>
      <dgm:spPr/>
      <dgm:t>
        <a:bodyPr/>
        <a:lstStyle/>
        <a:p>
          <a:endParaRPr lang="fr-FR" sz="2400"/>
        </a:p>
      </dgm:t>
    </dgm:pt>
    <dgm:pt modelId="{111C562A-35CE-4ADC-938D-FF39363C6553}" type="sibTrans" cxnId="{1DCFE957-09B6-4868-9A15-0A487D2F2139}">
      <dgm:prSet/>
      <dgm:spPr/>
      <dgm:t>
        <a:bodyPr/>
        <a:lstStyle/>
        <a:p>
          <a:endParaRPr lang="fr-FR" sz="2400"/>
        </a:p>
      </dgm:t>
    </dgm:pt>
    <dgm:pt modelId="{6E939F88-0497-45BE-B7A1-0E1C6D8BC3B5}" type="pres">
      <dgm:prSet presAssocID="{989DE6F9-7464-4BB3-852E-1D83E95D9BDD}" presName="Name0" presStyleCnt="0">
        <dgm:presLayoutVars>
          <dgm:dir/>
          <dgm:resizeHandles val="exact"/>
        </dgm:presLayoutVars>
      </dgm:prSet>
      <dgm:spPr/>
    </dgm:pt>
    <dgm:pt modelId="{B3B3CFCB-A030-4533-A3BF-EC3D1950C6DB}" type="pres">
      <dgm:prSet presAssocID="{989DE6F9-7464-4BB3-852E-1D83E95D9BDD}" presName="bkgdShp" presStyleLbl="alignAccFollowNode1" presStyleIdx="0" presStyleCnt="1"/>
      <dgm:spPr/>
    </dgm:pt>
    <dgm:pt modelId="{0AE91398-DE94-48B7-9996-FA4C3DC32927}" type="pres">
      <dgm:prSet presAssocID="{989DE6F9-7464-4BB3-852E-1D83E95D9BDD}" presName="linComp" presStyleCnt="0"/>
      <dgm:spPr/>
    </dgm:pt>
    <dgm:pt modelId="{8FAFD7FE-EAB1-475A-8F13-04BB07657D28}" type="pres">
      <dgm:prSet presAssocID="{F7D640B0-A718-4CEF-B0A1-76BA17733DC3}" presName="compNode" presStyleCnt="0"/>
      <dgm:spPr/>
    </dgm:pt>
    <dgm:pt modelId="{9D7D028F-CDE4-4718-AE7C-BA9C257985C2}" type="pres">
      <dgm:prSet presAssocID="{F7D640B0-A718-4CEF-B0A1-76BA17733DC3}" presName="node" presStyleLbl="node1" presStyleIdx="0" presStyleCnt="4" custAng="5400000" custScaleX="58928" custScaleY="116871" custLinFactNeighborX="2635" custLinFactNeighborY="-178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0E1255-2BDD-40BD-90FC-45546E89EC09}" type="pres">
      <dgm:prSet presAssocID="{F7D640B0-A718-4CEF-B0A1-76BA17733DC3}" presName="invisiNode" presStyleLbl="node1" presStyleIdx="0" presStyleCnt="4"/>
      <dgm:spPr/>
    </dgm:pt>
    <dgm:pt modelId="{13A1297B-1CB9-4A32-9F39-1ECE97ED3E7C}" type="pres">
      <dgm:prSet presAssocID="{F7D640B0-A718-4CEF-B0A1-76BA17733DC3}" presName="imagNode" presStyleLbl="fgImgPlace1" presStyleIdx="0" presStyleCnt="4" custLinFactNeighborX="2635" custLinFactNeighborY="20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610502-D011-4890-B22D-AB2893DD27E7}" type="pres">
      <dgm:prSet presAssocID="{3014B8B1-D357-4D16-9B86-24A666F0699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41A1A0A1-E7E5-4ED8-BA7A-11A806957C9E}" type="pres">
      <dgm:prSet presAssocID="{8B3AF9EB-CA42-4274-8CD0-7DE09ED9046E}" presName="compNode" presStyleCnt="0"/>
      <dgm:spPr/>
    </dgm:pt>
    <dgm:pt modelId="{E5D1D751-6274-4E9A-B6B0-C1D5F3AF8B55}" type="pres">
      <dgm:prSet presAssocID="{8B3AF9EB-CA42-4274-8CD0-7DE09ED9046E}" presName="node" presStyleLbl="node1" presStyleIdx="1" presStyleCnt="4" custAng="5400000" custScaleX="58928" custScaleY="116871" custLinFactNeighborX="2635" custLinFactNeighborY="-178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923C08-16BC-4EB1-9667-9BF9084F1010}" type="pres">
      <dgm:prSet presAssocID="{8B3AF9EB-CA42-4274-8CD0-7DE09ED9046E}" presName="invisiNode" presStyleLbl="node1" presStyleIdx="1" presStyleCnt="4"/>
      <dgm:spPr/>
    </dgm:pt>
    <dgm:pt modelId="{DABA5458-477F-474F-B3E3-9BD793E25263}" type="pres">
      <dgm:prSet presAssocID="{8B3AF9EB-CA42-4274-8CD0-7DE09ED9046E}" presName="imagNode" presStyleLbl="fgImgPlace1" presStyleIdx="1" presStyleCnt="4" custLinFactNeighborX="2635" custLinFactNeighborY="202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E103DD8-AFAE-4237-B46B-FF5BE05832D2}" type="pres">
      <dgm:prSet presAssocID="{74D0EE69-9CE5-4D6F-B21A-32F2FB2AADE7}" presName="sibTrans" presStyleLbl="sibTrans2D1" presStyleIdx="0" presStyleCnt="0"/>
      <dgm:spPr/>
      <dgm:t>
        <a:bodyPr/>
        <a:lstStyle/>
        <a:p>
          <a:endParaRPr lang="fr-FR"/>
        </a:p>
      </dgm:t>
    </dgm:pt>
    <dgm:pt modelId="{782506F3-55D6-4BC5-A857-35B0E7AB4F11}" type="pres">
      <dgm:prSet presAssocID="{1E7FFC5C-C1C1-44EB-A77C-0BA7BD384DC2}" presName="compNode" presStyleCnt="0"/>
      <dgm:spPr/>
    </dgm:pt>
    <dgm:pt modelId="{DC5DD0B2-ABB5-4DA4-9405-6E595B73E8B2}" type="pres">
      <dgm:prSet presAssocID="{1E7FFC5C-C1C1-44EB-A77C-0BA7BD384DC2}" presName="node" presStyleLbl="node1" presStyleIdx="2" presStyleCnt="4" custAng="5400000" custScaleX="58928" custScaleY="116871" custLinFactNeighborX="2635" custLinFactNeighborY="-178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FF6401-3F88-4072-9842-9760E6106A87}" type="pres">
      <dgm:prSet presAssocID="{1E7FFC5C-C1C1-44EB-A77C-0BA7BD384DC2}" presName="invisiNode" presStyleLbl="node1" presStyleIdx="2" presStyleCnt="4"/>
      <dgm:spPr/>
    </dgm:pt>
    <dgm:pt modelId="{5A06218D-E038-469E-B372-1A612378E60D}" type="pres">
      <dgm:prSet presAssocID="{1E7FFC5C-C1C1-44EB-A77C-0BA7BD384DC2}" presName="imagNode" presStyleLbl="fgImgPlace1" presStyleIdx="2" presStyleCnt="4" custLinFactNeighborX="2635" custLinFactNeighborY="202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7496799-4E48-4CFD-873A-BB16E48A7E2D}" type="pres">
      <dgm:prSet presAssocID="{412D1356-0D08-4250-B607-441569E6C98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556BCE53-0247-434E-B6D0-2FA435F4233D}" type="pres">
      <dgm:prSet presAssocID="{A72EC2C3-9A72-485F-ADD0-7010EB340AAC}" presName="compNode" presStyleCnt="0"/>
      <dgm:spPr/>
    </dgm:pt>
    <dgm:pt modelId="{76A70BFC-4DEF-40DF-B323-B47D32206957}" type="pres">
      <dgm:prSet presAssocID="{A72EC2C3-9A72-485F-ADD0-7010EB340AAC}" presName="node" presStyleLbl="node1" presStyleIdx="3" presStyleCnt="4" custAng="5400000" custScaleX="58928" custScaleY="116871" custLinFactNeighborX="1625" custLinFactNeighborY="-178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60CC90-1FCF-4B3B-96CE-DB823ADFABE1}" type="pres">
      <dgm:prSet presAssocID="{A72EC2C3-9A72-485F-ADD0-7010EB340AAC}" presName="invisiNode" presStyleLbl="node1" presStyleIdx="3" presStyleCnt="4"/>
      <dgm:spPr/>
    </dgm:pt>
    <dgm:pt modelId="{30C44583-581A-4863-86EE-AD70C0FD9E85}" type="pres">
      <dgm:prSet presAssocID="{A72EC2C3-9A72-485F-ADD0-7010EB340AAC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DCFE957-09B6-4868-9A15-0A487D2F2139}" srcId="{989DE6F9-7464-4BB3-852E-1D83E95D9BDD}" destId="{A72EC2C3-9A72-485F-ADD0-7010EB340AAC}" srcOrd="3" destOrd="0" parTransId="{CB169003-7AA8-418C-891A-F87E3F0D7346}" sibTransId="{111C562A-35CE-4ADC-938D-FF39363C6553}"/>
    <dgm:cxn modelId="{E1EE0D6E-77FC-4ACB-A63B-BF440B9218CA}" srcId="{989DE6F9-7464-4BB3-852E-1D83E95D9BDD}" destId="{8B3AF9EB-CA42-4274-8CD0-7DE09ED9046E}" srcOrd="1" destOrd="0" parTransId="{377D275F-2FED-48A3-A6DC-EC842C9E7F7F}" sibTransId="{74D0EE69-9CE5-4D6F-B21A-32F2FB2AADE7}"/>
    <dgm:cxn modelId="{03CFF10D-CE15-4756-B325-50F2D0C0B7E2}" type="presOf" srcId="{412D1356-0D08-4250-B607-441569E6C98B}" destId="{87496799-4E48-4CFD-873A-BB16E48A7E2D}" srcOrd="0" destOrd="0" presId="urn:microsoft.com/office/officeart/2005/8/layout/pList2"/>
    <dgm:cxn modelId="{86FE33A1-0C9D-4019-89C3-789EE8C665EC}" type="presOf" srcId="{A72EC2C3-9A72-485F-ADD0-7010EB340AAC}" destId="{76A70BFC-4DEF-40DF-B323-B47D32206957}" srcOrd="0" destOrd="0" presId="urn:microsoft.com/office/officeart/2005/8/layout/pList2"/>
    <dgm:cxn modelId="{10DDD1F4-9DBD-48F6-BD64-3D0C35631852}" type="presOf" srcId="{1E7FFC5C-C1C1-44EB-A77C-0BA7BD384DC2}" destId="{DC5DD0B2-ABB5-4DA4-9405-6E595B73E8B2}" srcOrd="0" destOrd="0" presId="urn:microsoft.com/office/officeart/2005/8/layout/pList2"/>
    <dgm:cxn modelId="{C84D0986-4A6E-4F73-B84B-6C2BCA0026CC}" type="presOf" srcId="{74D0EE69-9CE5-4D6F-B21A-32F2FB2AADE7}" destId="{DE103DD8-AFAE-4237-B46B-FF5BE05832D2}" srcOrd="0" destOrd="0" presId="urn:microsoft.com/office/officeart/2005/8/layout/pList2"/>
    <dgm:cxn modelId="{BE9F9154-0236-4A2B-9475-2DD1FCFC7D08}" type="presOf" srcId="{989DE6F9-7464-4BB3-852E-1D83E95D9BDD}" destId="{6E939F88-0497-45BE-B7A1-0E1C6D8BC3B5}" srcOrd="0" destOrd="0" presId="urn:microsoft.com/office/officeart/2005/8/layout/pList2"/>
    <dgm:cxn modelId="{49BE59ED-2295-49D2-99B6-377B20F191CB}" srcId="{989DE6F9-7464-4BB3-852E-1D83E95D9BDD}" destId="{F7D640B0-A718-4CEF-B0A1-76BA17733DC3}" srcOrd="0" destOrd="0" parTransId="{7EA1F7C9-023A-4500-8F49-97ACF8D43688}" sibTransId="{3014B8B1-D357-4D16-9B86-24A666F0699B}"/>
    <dgm:cxn modelId="{73BF8468-283F-44CA-AE77-E02EC60BB3FB}" type="presOf" srcId="{8B3AF9EB-CA42-4274-8CD0-7DE09ED9046E}" destId="{E5D1D751-6274-4E9A-B6B0-C1D5F3AF8B55}" srcOrd="0" destOrd="0" presId="urn:microsoft.com/office/officeart/2005/8/layout/pList2"/>
    <dgm:cxn modelId="{E39111D1-6C98-4680-A1FB-1F63814C3C3A}" type="presOf" srcId="{3014B8B1-D357-4D16-9B86-24A666F0699B}" destId="{A2610502-D011-4890-B22D-AB2893DD27E7}" srcOrd="0" destOrd="0" presId="urn:microsoft.com/office/officeart/2005/8/layout/pList2"/>
    <dgm:cxn modelId="{D675EF20-FBF8-45FB-89E5-0954AF22908F}" type="presOf" srcId="{F7D640B0-A718-4CEF-B0A1-76BA17733DC3}" destId="{9D7D028F-CDE4-4718-AE7C-BA9C257985C2}" srcOrd="0" destOrd="0" presId="urn:microsoft.com/office/officeart/2005/8/layout/pList2"/>
    <dgm:cxn modelId="{796FA616-D475-469B-96DD-1AA3148E057F}" srcId="{989DE6F9-7464-4BB3-852E-1D83E95D9BDD}" destId="{1E7FFC5C-C1C1-44EB-A77C-0BA7BD384DC2}" srcOrd="2" destOrd="0" parTransId="{B22FC394-B659-4477-95AA-F487065E64CC}" sibTransId="{412D1356-0D08-4250-B607-441569E6C98B}"/>
    <dgm:cxn modelId="{39E9BC8A-667F-45ED-A0B4-C3E3437F25B7}" type="presParOf" srcId="{6E939F88-0497-45BE-B7A1-0E1C6D8BC3B5}" destId="{B3B3CFCB-A030-4533-A3BF-EC3D1950C6DB}" srcOrd="0" destOrd="0" presId="urn:microsoft.com/office/officeart/2005/8/layout/pList2"/>
    <dgm:cxn modelId="{6D9F55BD-7A99-4279-BA12-43FC522DA9E9}" type="presParOf" srcId="{6E939F88-0497-45BE-B7A1-0E1C6D8BC3B5}" destId="{0AE91398-DE94-48B7-9996-FA4C3DC32927}" srcOrd="1" destOrd="0" presId="urn:microsoft.com/office/officeart/2005/8/layout/pList2"/>
    <dgm:cxn modelId="{5A6A7D46-7601-40E3-B93C-CB996920C09E}" type="presParOf" srcId="{0AE91398-DE94-48B7-9996-FA4C3DC32927}" destId="{8FAFD7FE-EAB1-475A-8F13-04BB07657D28}" srcOrd="0" destOrd="0" presId="urn:microsoft.com/office/officeart/2005/8/layout/pList2"/>
    <dgm:cxn modelId="{51A40B08-2D38-46B7-B3DB-419E289373A6}" type="presParOf" srcId="{8FAFD7FE-EAB1-475A-8F13-04BB07657D28}" destId="{9D7D028F-CDE4-4718-AE7C-BA9C257985C2}" srcOrd="0" destOrd="0" presId="urn:microsoft.com/office/officeart/2005/8/layout/pList2"/>
    <dgm:cxn modelId="{B669DE2C-0099-43CC-A814-1B0AD3558358}" type="presParOf" srcId="{8FAFD7FE-EAB1-475A-8F13-04BB07657D28}" destId="{1D0E1255-2BDD-40BD-90FC-45546E89EC09}" srcOrd="1" destOrd="0" presId="urn:microsoft.com/office/officeart/2005/8/layout/pList2"/>
    <dgm:cxn modelId="{6814CA4F-DF86-443F-A5C8-D4B983CE7824}" type="presParOf" srcId="{8FAFD7FE-EAB1-475A-8F13-04BB07657D28}" destId="{13A1297B-1CB9-4A32-9F39-1ECE97ED3E7C}" srcOrd="2" destOrd="0" presId="urn:microsoft.com/office/officeart/2005/8/layout/pList2"/>
    <dgm:cxn modelId="{1BD775E1-0C14-4B0C-94AC-9620A056136B}" type="presParOf" srcId="{0AE91398-DE94-48B7-9996-FA4C3DC32927}" destId="{A2610502-D011-4890-B22D-AB2893DD27E7}" srcOrd="1" destOrd="0" presId="urn:microsoft.com/office/officeart/2005/8/layout/pList2"/>
    <dgm:cxn modelId="{E42D7CF2-4CAE-47E4-8768-38C09A592FF7}" type="presParOf" srcId="{0AE91398-DE94-48B7-9996-FA4C3DC32927}" destId="{41A1A0A1-E7E5-4ED8-BA7A-11A806957C9E}" srcOrd="2" destOrd="0" presId="urn:microsoft.com/office/officeart/2005/8/layout/pList2"/>
    <dgm:cxn modelId="{3451718E-20FC-4338-8DB5-7CDCEE4E3E25}" type="presParOf" srcId="{41A1A0A1-E7E5-4ED8-BA7A-11A806957C9E}" destId="{E5D1D751-6274-4E9A-B6B0-C1D5F3AF8B55}" srcOrd="0" destOrd="0" presId="urn:microsoft.com/office/officeart/2005/8/layout/pList2"/>
    <dgm:cxn modelId="{7418153D-E05B-4BDD-95B9-6CECB336DEDB}" type="presParOf" srcId="{41A1A0A1-E7E5-4ED8-BA7A-11A806957C9E}" destId="{2A923C08-16BC-4EB1-9667-9BF9084F1010}" srcOrd="1" destOrd="0" presId="urn:microsoft.com/office/officeart/2005/8/layout/pList2"/>
    <dgm:cxn modelId="{19B81054-3EB6-4154-A8BC-CAE6690FC2C3}" type="presParOf" srcId="{41A1A0A1-E7E5-4ED8-BA7A-11A806957C9E}" destId="{DABA5458-477F-474F-B3E3-9BD793E25263}" srcOrd="2" destOrd="0" presId="urn:microsoft.com/office/officeart/2005/8/layout/pList2"/>
    <dgm:cxn modelId="{C9810EEC-75D5-4924-A73E-D130276D51FD}" type="presParOf" srcId="{0AE91398-DE94-48B7-9996-FA4C3DC32927}" destId="{DE103DD8-AFAE-4237-B46B-FF5BE05832D2}" srcOrd="3" destOrd="0" presId="urn:microsoft.com/office/officeart/2005/8/layout/pList2"/>
    <dgm:cxn modelId="{B2ED6D30-445F-44C2-82D3-A70DF94AD352}" type="presParOf" srcId="{0AE91398-DE94-48B7-9996-FA4C3DC32927}" destId="{782506F3-55D6-4BC5-A857-35B0E7AB4F11}" srcOrd="4" destOrd="0" presId="urn:microsoft.com/office/officeart/2005/8/layout/pList2"/>
    <dgm:cxn modelId="{74DAFB1F-F6CB-45C3-93E2-FD88C4532E66}" type="presParOf" srcId="{782506F3-55D6-4BC5-A857-35B0E7AB4F11}" destId="{DC5DD0B2-ABB5-4DA4-9405-6E595B73E8B2}" srcOrd="0" destOrd="0" presId="urn:microsoft.com/office/officeart/2005/8/layout/pList2"/>
    <dgm:cxn modelId="{060381E0-2907-46F9-A4F5-F629B576D979}" type="presParOf" srcId="{782506F3-55D6-4BC5-A857-35B0E7AB4F11}" destId="{52FF6401-3F88-4072-9842-9760E6106A87}" srcOrd="1" destOrd="0" presId="urn:microsoft.com/office/officeart/2005/8/layout/pList2"/>
    <dgm:cxn modelId="{0787D344-4A4C-46DB-8E0C-FEF62EB0974A}" type="presParOf" srcId="{782506F3-55D6-4BC5-A857-35B0E7AB4F11}" destId="{5A06218D-E038-469E-B372-1A612378E60D}" srcOrd="2" destOrd="0" presId="urn:microsoft.com/office/officeart/2005/8/layout/pList2"/>
    <dgm:cxn modelId="{81FF8E2C-5814-4057-A208-3BE4D5064449}" type="presParOf" srcId="{0AE91398-DE94-48B7-9996-FA4C3DC32927}" destId="{87496799-4E48-4CFD-873A-BB16E48A7E2D}" srcOrd="5" destOrd="0" presId="urn:microsoft.com/office/officeart/2005/8/layout/pList2"/>
    <dgm:cxn modelId="{F51C5875-DFB2-4040-89C4-9C8F84832B67}" type="presParOf" srcId="{0AE91398-DE94-48B7-9996-FA4C3DC32927}" destId="{556BCE53-0247-434E-B6D0-2FA435F4233D}" srcOrd="6" destOrd="0" presId="urn:microsoft.com/office/officeart/2005/8/layout/pList2"/>
    <dgm:cxn modelId="{C8D2ED32-AB3D-4CE9-9A4B-2178676C9EA3}" type="presParOf" srcId="{556BCE53-0247-434E-B6D0-2FA435F4233D}" destId="{76A70BFC-4DEF-40DF-B323-B47D32206957}" srcOrd="0" destOrd="0" presId="urn:microsoft.com/office/officeart/2005/8/layout/pList2"/>
    <dgm:cxn modelId="{5F0CE002-FD43-4AAD-862C-CE8E4E2FA979}" type="presParOf" srcId="{556BCE53-0247-434E-B6D0-2FA435F4233D}" destId="{C360CC90-1FCF-4B3B-96CE-DB823ADFABE1}" srcOrd="1" destOrd="0" presId="urn:microsoft.com/office/officeart/2005/8/layout/pList2"/>
    <dgm:cxn modelId="{1E3694F3-6967-47C1-A18E-75453329F45C}" type="presParOf" srcId="{556BCE53-0247-434E-B6D0-2FA435F4233D}" destId="{30C44583-581A-4863-86EE-AD70C0FD9E85}" srcOrd="2" destOrd="0" presId="urn:microsoft.com/office/officeart/2005/8/layout/p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DE6F9-7464-4BB3-852E-1D83E95D9BD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566D877-6D08-4F08-B483-DB7C9F8BD81A}">
      <dgm:prSet phldrT="[Texte]" custT="1"/>
      <dgm:spPr/>
      <dgm:t>
        <a:bodyPr vert="vert270"/>
        <a:lstStyle/>
        <a:p>
          <a:r>
            <a:rPr lang="fr-FR" sz="2000" dirty="0" smtClean="0"/>
            <a:t>Charcuteries industrielles</a:t>
          </a:r>
          <a:endParaRPr lang="fr-FR" sz="2000" dirty="0"/>
        </a:p>
      </dgm:t>
    </dgm:pt>
    <dgm:pt modelId="{4C2DAB76-620B-4BA8-A966-1BC952FA2244}" type="parTrans" cxnId="{1938F8BF-41A9-4FA4-A20F-FD48E6A94E01}">
      <dgm:prSet/>
      <dgm:spPr/>
      <dgm:t>
        <a:bodyPr/>
        <a:lstStyle/>
        <a:p>
          <a:endParaRPr lang="fr-FR" sz="2400"/>
        </a:p>
      </dgm:t>
    </dgm:pt>
    <dgm:pt modelId="{9846912C-F899-4E53-AD63-EC6B976379EA}" type="sibTrans" cxnId="{1938F8BF-41A9-4FA4-A20F-FD48E6A94E01}">
      <dgm:prSet/>
      <dgm:spPr/>
      <dgm:t>
        <a:bodyPr/>
        <a:lstStyle/>
        <a:p>
          <a:endParaRPr lang="fr-FR" sz="2400"/>
        </a:p>
      </dgm:t>
    </dgm:pt>
    <dgm:pt modelId="{B5F6A83A-3275-428A-A55C-27DE465AC2B3}">
      <dgm:prSet phldrT="[Texte]" custT="1"/>
      <dgm:spPr/>
      <dgm:t>
        <a:bodyPr vert="vert270"/>
        <a:lstStyle/>
        <a:p>
          <a:r>
            <a:rPr lang="fr-FR" sz="2000" dirty="0" smtClean="0"/>
            <a:t>Abattoirs</a:t>
          </a:r>
          <a:endParaRPr lang="fr-FR" sz="2000" dirty="0"/>
        </a:p>
      </dgm:t>
    </dgm:pt>
    <dgm:pt modelId="{477237B3-884D-4876-BCCB-D67159473A38}" type="parTrans" cxnId="{3860CD9F-DE18-45AB-B7BE-D53D25FC7F12}">
      <dgm:prSet/>
      <dgm:spPr/>
      <dgm:t>
        <a:bodyPr/>
        <a:lstStyle/>
        <a:p>
          <a:endParaRPr lang="fr-FR" sz="2400"/>
        </a:p>
      </dgm:t>
    </dgm:pt>
    <dgm:pt modelId="{40538A30-176B-4A38-A935-7D7DC7935744}" type="sibTrans" cxnId="{3860CD9F-DE18-45AB-B7BE-D53D25FC7F12}">
      <dgm:prSet/>
      <dgm:spPr/>
      <dgm:t>
        <a:bodyPr/>
        <a:lstStyle/>
        <a:p>
          <a:endParaRPr lang="fr-FR" sz="2400"/>
        </a:p>
      </dgm:t>
    </dgm:pt>
    <dgm:pt modelId="{FF07A2C8-8358-4AEF-9C47-D10810673A84}">
      <dgm:prSet phldrT="[Texte]" custT="1"/>
      <dgm:spPr/>
      <dgm:t>
        <a:bodyPr vert="vert270"/>
        <a:lstStyle/>
        <a:p>
          <a:r>
            <a:rPr lang="fr-FR" sz="2000" dirty="0" smtClean="0"/>
            <a:t>Conserveries</a:t>
          </a:r>
          <a:endParaRPr lang="fr-FR" sz="2000" dirty="0"/>
        </a:p>
      </dgm:t>
    </dgm:pt>
    <dgm:pt modelId="{35C44FBE-A56D-40BE-80FF-6B597891225D}" type="parTrans" cxnId="{BF89B68B-7442-47DD-9382-A7AED7E5B0A6}">
      <dgm:prSet/>
      <dgm:spPr/>
      <dgm:t>
        <a:bodyPr/>
        <a:lstStyle/>
        <a:p>
          <a:endParaRPr lang="fr-FR" sz="2400"/>
        </a:p>
      </dgm:t>
    </dgm:pt>
    <dgm:pt modelId="{09C9B515-EC34-42B3-82C0-B1F820889D7A}" type="sibTrans" cxnId="{BF89B68B-7442-47DD-9382-A7AED7E5B0A6}">
      <dgm:prSet/>
      <dgm:spPr/>
      <dgm:t>
        <a:bodyPr/>
        <a:lstStyle/>
        <a:p>
          <a:endParaRPr lang="fr-FR" sz="2400"/>
        </a:p>
      </dgm:t>
    </dgm:pt>
    <dgm:pt modelId="{6E939F88-0497-45BE-B7A1-0E1C6D8BC3B5}" type="pres">
      <dgm:prSet presAssocID="{989DE6F9-7464-4BB3-852E-1D83E95D9BDD}" presName="Name0" presStyleCnt="0">
        <dgm:presLayoutVars>
          <dgm:dir/>
          <dgm:resizeHandles val="exact"/>
        </dgm:presLayoutVars>
      </dgm:prSet>
      <dgm:spPr/>
    </dgm:pt>
    <dgm:pt modelId="{B3B3CFCB-A030-4533-A3BF-EC3D1950C6DB}" type="pres">
      <dgm:prSet presAssocID="{989DE6F9-7464-4BB3-852E-1D83E95D9BDD}" presName="bkgdShp" presStyleLbl="alignAccFollowNode1" presStyleIdx="0" presStyleCnt="1"/>
      <dgm:spPr/>
    </dgm:pt>
    <dgm:pt modelId="{0AE91398-DE94-48B7-9996-FA4C3DC32927}" type="pres">
      <dgm:prSet presAssocID="{989DE6F9-7464-4BB3-852E-1D83E95D9BDD}" presName="linComp" presStyleCnt="0"/>
      <dgm:spPr/>
    </dgm:pt>
    <dgm:pt modelId="{AA565F94-A336-496B-8B4D-7334085B116D}" type="pres">
      <dgm:prSet presAssocID="{1566D877-6D08-4F08-B483-DB7C9F8BD81A}" presName="compNode" presStyleCnt="0"/>
      <dgm:spPr/>
    </dgm:pt>
    <dgm:pt modelId="{719935D2-B937-4935-9887-7766EBBF887C}" type="pres">
      <dgm:prSet presAssocID="{1566D877-6D08-4F08-B483-DB7C9F8BD81A}" presName="node" presStyleLbl="node1" presStyleIdx="0" presStyleCnt="3" custAng="5400000" custScaleX="36787" custScaleY="121478" custLinFactNeighborY="-285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880955-C3CF-4779-9098-A63C6FD1388C}" type="pres">
      <dgm:prSet presAssocID="{1566D877-6D08-4F08-B483-DB7C9F8BD81A}" presName="invisiNode" presStyleLbl="node1" presStyleIdx="0" presStyleCnt="3"/>
      <dgm:spPr/>
    </dgm:pt>
    <dgm:pt modelId="{2EBA8A1B-BF48-4B0C-845A-A247BFC3D8B6}" type="pres">
      <dgm:prSet presAssocID="{1566D877-6D08-4F08-B483-DB7C9F8BD81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B8F217-1643-41E6-AF78-C7B842F53A24}" type="pres">
      <dgm:prSet presAssocID="{9846912C-F899-4E53-AD63-EC6B976379EA}" presName="sibTrans" presStyleLbl="sibTrans2D1" presStyleIdx="0" presStyleCnt="0"/>
      <dgm:spPr/>
      <dgm:t>
        <a:bodyPr/>
        <a:lstStyle/>
        <a:p>
          <a:endParaRPr lang="fr-FR"/>
        </a:p>
      </dgm:t>
    </dgm:pt>
    <dgm:pt modelId="{2A0C12F7-7E9F-48C9-949D-9A25D76D615C}" type="pres">
      <dgm:prSet presAssocID="{B5F6A83A-3275-428A-A55C-27DE465AC2B3}" presName="compNode" presStyleCnt="0"/>
      <dgm:spPr/>
    </dgm:pt>
    <dgm:pt modelId="{8756E11A-EEAD-4989-8DE1-FCC9CF180071}" type="pres">
      <dgm:prSet presAssocID="{B5F6A83A-3275-428A-A55C-27DE465AC2B3}" presName="node" presStyleLbl="node1" presStyleIdx="1" presStyleCnt="3" custAng="5400000" custScaleX="36787" custScaleY="121478" custLinFactNeighborY="-285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E1CA59-862F-4CD4-A0CC-8815B960DCCA}" type="pres">
      <dgm:prSet presAssocID="{B5F6A83A-3275-428A-A55C-27DE465AC2B3}" presName="invisiNode" presStyleLbl="node1" presStyleIdx="1" presStyleCnt="3"/>
      <dgm:spPr/>
    </dgm:pt>
    <dgm:pt modelId="{4256DE61-9723-4FC3-AFCC-D730E798DCD1}" type="pres">
      <dgm:prSet presAssocID="{B5F6A83A-3275-428A-A55C-27DE465AC2B3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EBCD92-FF23-4451-AAAD-5D37302B5EE9}" type="pres">
      <dgm:prSet presAssocID="{40538A30-176B-4A38-A935-7D7DC7935744}" presName="sibTrans" presStyleLbl="sibTrans2D1" presStyleIdx="0" presStyleCnt="0"/>
      <dgm:spPr/>
      <dgm:t>
        <a:bodyPr/>
        <a:lstStyle/>
        <a:p>
          <a:endParaRPr lang="fr-FR"/>
        </a:p>
      </dgm:t>
    </dgm:pt>
    <dgm:pt modelId="{752373A5-4B2F-482D-BCEC-25B6AC631BE2}" type="pres">
      <dgm:prSet presAssocID="{FF07A2C8-8358-4AEF-9C47-D10810673A84}" presName="compNode" presStyleCnt="0"/>
      <dgm:spPr/>
    </dgm:pt>
    <dgm:pt modelId="{4E2721ED-51B3-4C81-8707-24601F76D876}" type="pres">
      <dgm:prSet presAssocID="{FF07A2C8-8358-4AEF-9C47-D10810673A84}" presName="node" presStyleLbl="node1" presStyleIdx="2" presStyleCnt="3" custAng="5400000" custScaleX="36787" custScaleY="121478" custLinFactNeighborY="-285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FBBBC9-CC46-4085-BBF3-0692452C3892}" type="pres">
      <dgm:prSet presAssocID="{FF07A2C8-8358-4AEF-9C47-D10810673A84}" presName="invisiNode" presStyleLbl="node1" presStyleIdx="2" presStyleCnt="3"/>
      <dgm:spPr/>
    </dgm:pt>
    <dgm:pt modelId="{7675ECC1-58C2-4B49-999C-15EF6AF3D1EA}" type="pres">
      <dgm:prSet presAssocID="{FF07A2C8-8358-4AEF-9C47-D10810673A8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1D5CB55-A548-49EC-B8C2-8DEAED17D59E}" type="presOf" srcId="{1566D877-6D08-4F08-B483-DB7C9F8BD81A}" destId="{719935D2-B937-4935-9887-7766EBBF887C}" srcOrd="0" destOrd="0" presId="urn:microsoft.com/office/officeart/2005/8/layout/pList2"/>
    <dgm:cxn modelId="{2E08F616-6A78-4654-A97C-6E93A6C98939}" type="presOf" srcId="{40538A30-176B-4A38-A935-7D7DC7935744}" destId="{7AEBCD92-FF23-4451-AAAD-5D37302B5EE9}" srcOrd="0" destOrd="0" presId="urn:microsoft.com/office/officeart/2005/8/layout/pList2"/>
    <dgm:cxn modelId="{A444C2E0-32EB-4869-9D9E-9E3210341C32}" type="presOf" srcId="{B5F6A83A-3275-428A-A55C-27DE465AC2B3}" destId="{8756E11A-EEAD-4989-8DE1-FCC9CF180071}" srcOrd="0" destOrd="0" presId="urn:microsoft.com/office/officeart/2005/8/layout/pList2"/>
    <dgm:cxn modelId="{FD6B4EAB-FD9D-4EA1-B5EC-0B56EE220338}" type="presOf" srcId="{9846912C-F899-4E53-AD63-EC6B976379EA}" destId="{9CB8F217-1643-41E6-AF78-C7B842F53A24}" srcOrd="0" destOrd="0" presId="urn:microsoft.com/office/officeart/2005/8/layout/pList2"/>
    <dgm:cxn modelId="{BF89B68B-7442-47DD-9382-A7AED7E5B0A6}" srcId="{989DE6F9-7464-4BB3-852E-1D83E95D9BDD}" destId="{FF07A2C8-8358-4AEF-9C47-D10810673A84}" srcOrd="2" destOrd="0" parTransId="{35C44FBE-A56D-40BE-80FF-6B597891225D}" sibTransId="{09C9B515-EC34-42B3-82C0-B1F820889D7A}"/>
    <dgm:cxn modelId="{5E20B579-4301-4846-B939-7815711BC246}" type="presOf" srcId="{FF07A2C8-8358-4AEF-9C47-D10810673A84}" destId="{4E2721ED-51B3-4C81-8707-24601F76D876}" srcOrd="0" destOrd="0" presId="urn:microsoft.com/office/officeart/2005/8/layout/pList2"/>
    <dgm:cxn modelId="{1938F8BF-41A9-4FA4-A20F-FD48E6A94E01}" srcId="{989DE6F9-7464-4BB3-852E-1D83E95D9BDD}" destId="{1566D877-6D08-4F08-B483-DB7C9F8BD81A}" srcOrd="0" destOrd="0" parTransId="{4C2DAB76-620B-4BA8-A966-1BC952FA2244}" sibTransId="{9846912C-F899-4E53-AD63-EC6B976379EA}"/>
    <dgm:cxn modelId="{FB22704D-7749-45A6-8376-AC8E9512E85D}" type="presOf" srcId="{989DE6F9-7464-4BB3-852E-1D83E95D9BDD}" destId="{6E939F88-0497-45BE-B7A1-0E1C6D8BC3B5}" srcOrd="0" destOrd="0" presId="urn:microsoft.com/office/officeart/2005/8/layout/pList2"/>
    <dgm:cxn modelId="{3860CD9F-DE18-45AB-B7BE-D53D25FC7F12}" srcId="{989DE6F9-7464-4BB3-852E-1D83E95D9BDD}" destId="{B5F6A83A-3275-428A-A55C-27DE465AC2B3}" srcOrd="1" destOrd="0" parTransId="{477237B3-884D-4876-BCCB-D67159473A38}" sibTransId="{40538A30-176B-4A38-A935-7D7DC7935744}"/>
    <dgm:cxn modelId="{1C10BBA4-AF98-4D5C-A9A0-D9031D374C17}" type="presParOf" srcId="{6E939F88-0497-45BE-B7A1-0E1C6D8BC3B5}" destId="{B3B3CFCB-A030-4533-A3BF-EC3D1950C6DB}" srcOrd="0" destOrd="0" presId="urn:microsoft.com/office/officeart/2005/8/layout/pList2"/>
    <dgm:cxn modelId="{239B3C32-1210-49C8-9467-D9556CEF09BC}" type="presParOf" srcId="{6E939F88-0497-45BE-B7A1-0E1C6D8BC3B5}" destId="{0AE91398-DE94-48B7-9996-FA4C3DC32927}" srcOrd="1" destOrd="0" presId="urn:microsoft.com/office/officeart/2005/8/layout/pList2"/>
    <dgm:cxn modelId="{4A462868-44D7-4D84-A32A-45981CCA2FF6}" type="presParOf" srcId="{0AE91398-DE94-48B7-9996-FA4C3DC32927}" destId="{AA565F94-A336-496B-8B4D-7334085B116D}" srcOrd="0" destOrd="0" presId="urn:microsoft.com/office/officeart/2005/8/layout/pList2"/>
    <dgm:cxn modelId="{6DB8107B-C10B-46CF-8C85-F5E12773A41C}" type="presParOf" srcId="{AA565F94-A336-496B-8B4D-7334085B116D}" destId="{719935D2-B937-4935-9887-7766EBBF887C}" srcOrd="0" destOrd="0" presId="urn:microsoft.com/office/officeart/2005/8/layout/pList2"/>
    <dgm:cxn modelId="{EC8B39CA-29CA-489C-A0F6-F4FFB73ABD6B}" type="presParOf" srcId="{AA565F94-A336-496B-8B4D-7334085B116D}" destId="{3B880955-C3CF-4779-9098-A63C6FD1388C}" srcOrd="1" destOrd="0" presId="urn:microsoft.com/office/officeart/2005/8/layout/pList2"/>
    <dgm:cxn modelId="{51968DD4-8637-4CC0-A6E5-7649F5A7D002}" type="presParOf" srcId="{AA565F94-A336-496B-8B4D-7334085B116D}" destId="{2EBA8A1B-BF48-4B0C-845A-A247BFC3D8B6}" srcOrd="2" destOrd="0" presId="urn:microsoft.com/office/officeart/2005/8/layout/pList2"/>
    <dgm:cxn modelId="{1225F9A6-02D9-4CD6-AAA8-8BF71BC6EA92}" type="presParOf" srcId="{0AE91398-DE94-48B7-9996-FA4C3DC32927}" destId="{9CB8F217-1643-41E6-AF78-C7B842F53A24}" srcOrd="1" destOrd="0" presId="urn:microsoft.com/office/officeart/2005/8/layout/pList2"/>
    <dgm:cxn modelId="{DB5D7DC1-7389-49AE-B112-A8384DC1F18A}" type="presParOf" srcId="{0AE91398-DE94-48B7-9996-FA4C3DC32927}" destId="{2A0C12F7-7E9F-48C9-949D-9A25D76D615C}" srcOrd="2" destOrd="0" presId="urn:microsoft.com/office/officeart/2005/8/layout/pList2"/>
    <dgm:cxn modelId="{15794D9D-C5F0-4DCA-8065-3D0558EF4A06}" type="presParOf" srcId="{2A0C12F7-7E9F-48C9-949D-9A25D76D615C}" destId="{8756E11A-EEAD-4989-8DE1-FCC9CF180071}" srcOrd="0" destOrd="0" presId="urn:microsoft.com/office/officeart/2005/8/layout/pList2"/>
    <dgm:cxn modelId="{5D189219-965B-4D5B-BBF0-CA2406F53B05}" type="presParOf" srcId="{2A0C12F7-7E9F-48C9-949D-9A25D76D615C}" destId="{97E1CA59-862F-4CD4-A0CC-8815B960DCCA}" srcOrd="1" destOrd="0" presId="urn:microsoft.com/office/officeart/2005/8/layout/pList2"/>
    <dgm:cxn modelId="{67A1AE21-D3C4-4D87-BD8F-70F3BE04A05A}" type="presParOf" srcId="{2A0C12F7-7E9F-48C9-949D-9A25D76D615C}" destId="{4256DE61-9723-4FC3-AFCC-D730E798DCD1}" srcOrd="2" destOrd="0" presId="urn:microsoft.com/office/officeart/2005/8/layout/pList2"/>
    <dgm:cxn modelId="{589E100D-6C16-4E7D-BB1C-C1C5A712B1FD}" type="presParOf" srcId="{0AE91398-DE94-48B7-9996-FA4C3DC32927}" destId="{7AEBCD92-FF23-4451-AAAD-5D37302B5EE9}" srcOrd="3" destOrd="0" presId="urn:microsoft.com/office/officeart/2005/8/layout/pList2"/>
    <dgm:cxn modelId="{BC74BA5F-0B32-4F90-AD85-9F962357B268}" type="presParOf" srcId="{0AE91398-DE94-48B7-9996-FA4C3DC32927}" destId="{752373A5-4B2F-482D-BCEC-25B6AC631BE2}" srcOrd="4" destOrd="0" presId="urn:microsoft.com/office/officeart/2005/8/layout/pList2"/>
    <dgm:cxn modelId="{29D443D7-4473-43C9-8D59-BB59C497FD21}" type="presParOf" srcId="{752373A5-4B2F-482D-BCEC-25B6AC631BE2}" destId="{4E2721ED-51B3-4C81-8707-24601F76D876}" srcOrd="0" destOrd="0" presId="urn:microsoft.com/office/officeart/2005/8/layout/pList2"/>
    <dgm:cxn modelId="{9B689643-1876-41BF-8483-A7345BD73972}" type="presParOf" srcId="{752373A5-4B2F-482D-BCEC-25B6AC631BE2}" destId="{5BFBBBC9-CC46-4085-BBF3-0692452C3892}" srcOrd="1" destOrd="0" presId="urn:microsoft.com/office/officeart/2005/8/layout/pList2"/>
    <dgm:cxn modelId="{EBA2C9C2-F340-4058-B6D6-275743BE9778}" type="presParOf" srcId="{752373A5-4B2F-482D-BCEC-25B6AC631BE2}" destId="{7675ECC1-58C2-4B49-999C-15EF6AF3D1EA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/>
          <a:stretch/>
        </p:blipFill>
        <p:spPr bwMode="auto">
          <a:xfrm>
            <a:off x="0" y="0"/>
            <a:ext cx="6858000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8836025"/>
            <a:ext cx="6858000" cy="307975"/>
          </a:xfrm>
          <a:prstGeom prst="rect">
            <a:avLst/>
          </a:prstGeom>
          <a:solidFill>
            <a:srgbClr val="005EA8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de-AT" sz="1400" dirty="0"/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85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de-AT" dirty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de-AT" dirty="0" err="1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de-AT" dirty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 Title</a:t>
            </a:r>
            <a:r>
              <a:rPr lang="de-AT" dirty="0" smtClean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}</a:t>
            </a:r>
            <a:endParaRPr lang="de-AT" dirty="0">
              <a:solidFill>
                <a:srgbClr val="005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46025" y="8833104"/>
            <a:ext cx="2297575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7732BB62-BA29-468B-AF23-7B7FB5E4BF7B}" type="datetimeFigureOut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l"/>
              <a:t>1/7/2013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33104"/>
            <a:ext cx="2971800" cy="310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Confidential, Copyright by BWT {Company</a:t>
            </a:r>
            <a:r>
              <a:rPr lang="en-US" dirty="0" smtClean="0">
                <a:solidFill>
                  <a:schemeClr val="bg1"/>
                </a:solidFill>
              </a:rPr>
              <a:t>}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333999" y="8836025"/>
            <a:ext cx="1522413" cy="3063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48819-2D45-46BD-97BF-41CB346B4247}" type="slidenum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‹N°›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92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/>
          <a:stretch/>
        </p:blipFill>
        <p:spPr bwMode="auto">
          <a:xfrm>
            <a:off x="0" y="0"/>
            <a:ext cx="6858000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8382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0" y="8836025"/>
            <a:ext cx="6858000" cy="307975"/>
          </a:xfrm>
          <a:prstGeom prst="rect">
            <a:avLst/>
          </a:prstGeom>
          <a:solidFill>
            <a:srgbClr val="005EA8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de-AT" sz="1400" dirty="0"/>
          </a:p>
        </p:txBody>
      </p:sp>
      <p:sp>
        <p:nvSpPr>
          <p:cNvPr id="10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85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de-AT" dirty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de-AT" dirty="0" err="1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de-AT" dirty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 Title</a:t>
            </a:r>
            <a:r>
              <a:rPr lang="de-AT" dirty="0" smtClean="0">
                <a:solidFill>
                  <a:srgbClr val="005EA8"/>
                </a:solidFill>
                <a:latin typeface="Arial" pitchFamily="34" charset="0"/>
                <a:cs typeface="Arial" pitchFamily="34" charset="0"/>
              </a:rPr>
              <a:t>}</a:t>
            </a:r>
            <a:endParaRPr lang="de-AT" dirty="0">
              <a:solidFill>
                <a:srgbClr val="005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46025" y="8833104"/>
            <a:ext cx="2297575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7732BB62-BA29-468B-AF23-7B7FB5E4BF7B}" type="datetimeFigureOut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l"/>
              <a:t>1/7/2013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0" y="8833104"/>
            <a:ext cx="2971800" cy="310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chemeClr val="bg1"/>
                </a:solidFill>
              </a:rPr>
              <a:t>Confidential, Copyright by BWT {Company</a:t>
            </a:r>
            <a:r>
              <a:rPr lang="en-US" dirty="0" smtClean="0">
                <a:solidFill>
                  <a:schemeClr val="bg1"/>
                </a:solidFill>
              </a:rPr>
              <a:t>}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333999" y="8836025"/>
            <a:ext cx="1522413" cy="3063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48819-2D45-46BD-97BF-41CB346B4247}" type="slidenum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‹N°›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67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géné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22594"/>
            <a:ext cx="9396413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platzhalt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54479" y="2201442"/>
            <a:ext cx="4419600" cy="576262"/>
          </a:xfrm>
        </p:spPr>
        <p:txBody>
          <a:bodyPr>
            <a:norm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fr-FR" noProof="0" smtClean="0"/>
              <a:t>Sous-titre</a:t>
            </a:r>
            <a:endParaRPr lang="fr-FR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8923" y="3352800"/>
            <a:ext cx="4166871" cy="457200"/>
          </a:xfrm>
        </p:spPr>
        <p:txBody>
          <a:bodyPr anchor="ctr" anchorCtr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fr-FR" noProof="0" smtClean="0"/>
              <a:t>Date</a:t>
            </a:r>
            <a:endParaRPr lang="fr-FR" noProof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78923" y="4081730"/>
            <a:ext cx="4166871" cy="457200"/>
          </a:xfrm>
        </p:spPr>
        <p:txBody>
          <a:bodyPr anchor="ctr" anchorCtr="0"/>
          <a:lstStyle>
            <a:lvl1pPr marL="0" indent="0">
              <a:buNone/>
              <a:defRPr sz="2000" b="0"/>
            </a:lvl1pPr>
          </a:lstStyle>
          <a:p>
            <a:pPr lvl="0"/>
            <a:r>
              <a:rPr lang="fr-FR" noProof="0" smtClean="0"/>
              <a:t>Intervenant</a:t>
            </a:r>
            <a:endParaRPr lang="fr-FR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6032" y="1335025"/>
            <a:ext cx="6982968" cy="586957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noProof="0" smtClean="0"/>
              <a:t>Titre général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7277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28574"/>
            <a:ext cx="9396413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09344" y="1344169"/>
            <a:ext cx="6848856" cy="586957"/>
          </a:xfrm>
        </p:spPr>
        <p:txBody>
          <a:bodyPr/>
          <a:lstStyle>
            <a:lvl1pPr>
              <a:defRPr lang="en-US" sz="3200" b="1" kern="1200" baseline="0" dirty="0">
                <a:solidFill>
                  <a:srgbClr val="005DA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noProof="0" smtClean="0"/>
              <a:t>Titre de chapitre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84481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773" y="179752"/>
            <a:ext cx="5114027" cy="46384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normAutofit/>
          </a:bodyPr>
          <a:lstStyle>
            <a:lvl1pPr>
              <a:defRPr/>
            </a:lvl1pPr>
          </a:lstStyle>
          <a:p>
            <a:pPr marL="0" lvl="0">
              <a:spcBef>
                <a:spcPct val="50000"/>
              </a:spcBef>
              <a:buClr>
                <a:srgbClr val="CC0000"/>
              </a:buClr>
            </a:pPr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42875" y="785813"/>
            <a:ext cx="8786813" cy="56435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8097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FECDE-C093-4DEA-BAC0-37E834ABD45D}" type="slidenum">
              <a:rPr lang="it-IT"/>
              <a:pPr>
                <a:defRPr/>
              </a:pPr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3773" y="179752"/>
            <a:ext cx="5114027" cy="46384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normAutofit/>
          </a:bodyPr>
          <a:lstStyle/>
          <a:p>
            <a:pPr marL="0" lvl="0">
              <a:spcBef>
                <a:spcPct val="50000"/>
              </a:spcBef>
              <a:buClr>
                <a:srgbClr val="CC0000"/>
              </a:buClr>
            </a:pPr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9456" y="990601"/>
            <a:ext cx="8890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Texte</a:t>
            </a:r>
          </a:p>
          <a:p>
            <a:pPr lvl="1"/>
            <a:r>
              <a:rPr lang="fr-FR" noProof="0" smtClean="0"/>
              <a:t>Texte</a:t>
            </a:r>
          </a:p>
          <a:p>
            <a:pPr lvl="2"/>
            <a:r>
              <a:rPr lang="fr-FR" noProof="0" smtClean="0"/>
              <a:t>Texte</a:t>
            </a:r>
          </a:p>
          <a:p>
            <a:pPr lvl="3"/>
            <a:r>
              <a:rPr lang="fr-FR" noProof="0" smtClean="0"/>
              <a:t>Texte</a:t>
            </a:r>
          </a:p>
          <a:p>
            <a:pPr lvl="4"/>
            <a:r>
              <a:rPr lang="fr-FR" noProof="0" smtClean="0"/>
              <a:t>Texte</a:t>
            </a:r>
            <a:endParaRPr lang="fr-FR" noProof="0"/>
          </a:p>
        </p:txBody>
      </p:sp>
      <p:sp>
        <p:nvSpPr>
          <p:cNvPr id="8" name="Textfeld 7"/>
          <p:cNvSpPr txBox="1"/>
          <p:nvPr/>
        </p:nvSpPr>
        <p:spPr>
          <a:xfrm>
            <a:off x="0" y="6553201"/>
            <a:ext cx="9144000" cy="307777"/>
          </a:xfrm>
          <a:prstGeom prst="rect">
            <a:avLst/>
          </a:prstGeom>
          <a:solidFill>
            <a:srgbClr val="005EA8"/>
          </a:solidFill>
        </p:spPr>
        <p:txBody>
          <a:bodyPr>
            <a:spAutoFit/>
          </a:bodyPr>
          <a:lstStyle/>
          <a:p>
            <a:pPr>
              <a:defRPr/>
            </a:pPr>
            <a:endParaRPr lang="fr-FR" sz="1400" noProof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474075" y="6524625"/>
            <a:ext cx="946151" cy="2794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B0B2DB8-ACE7-4146-A002-7A4FE04D0AB9}" type="slidenum">
              <a:rPr lang="fr-FR" noProof="0" smtClean="0"/>
              <a:pPr>
                <a:defRPr/>
              </a:pPr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82701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§"/>
        <a:defRPr lang="de-DE" sz="1800" b="0" kern="120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lang="de-DE" sz="1800" b="0" kern="120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§"/>
        <a:defRPr lang="de-DE" sz="1800" b="0" kern="1200" baseline="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lang="de-DE" sz="1800" b="0" kern="1200" baseline="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Wingdings" pitchFamily="2" charset="2"/>
        <a:buChar char="§"/>
        <a:defRPr lang="en-US" sz="1800" b="0" kern="1200" dirty="0" smtClean="0">
          <a:solidFill>
            <a:srgbClr val="005EA8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Réunion</a:t>
            </a:r>
            <a:r>
              <a:rPr lang="en-US" dirty="0" smtClean="0"/>
              <a:t> </a:t>
            </a:r>
            <a:r>
              <a:rPr lang="en-US" dirty="0" err="1" smtClean="0"/>
              <a:t>agences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Céline Rolland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LES PRODUITS BWT BACTER DANS LES IAA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47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Bacs à graisses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456" y="990600"/>
            <a:ext cx="8890000" cy="558167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fr-FR" sz="1600" b="1" dirty="0" smtClean="0"/>
              <a:t>Problèmes liés aux graisses : </a:t>
            </a:r>
            <a:endParaRPr lang="fr-FR" sz="1600" b="1" dirty="0"/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Formation d'un chapeau de matière grasse 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Curages fréquents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Mauvaises odeurs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Déversement de graisses vers le réseau urbain </a:t>
            </a:r>
          </a:p>
          <a:p>
            <a:pPr lvl="1">
              <a:lnSpc>
                <a:spcPct val="100000"/>
              </a:lnSpc>
            </a:pPr>
            <a:endParaRPr lang="fr-FR" sz="1600" dirty="0"/>
          </a:p>
          <a:p>
            <a:pPr>
              <a:lnSpc>
                <a:spcPct val="100000"/>
              </a:lnSpc>
            </a:pPr>
            <a:r>
              <a:rPr lang="fr-FR" sz="1600" b="1" dirty="0" smtClean="0"/>
              <a:t>Solution : </a:t>
            </a:r>
            <a:r>
              <a:rPr lang="fr-FR" sz="1600" dirty="0"/>
              <a:t>coloniser la </a:t>
            </a:r>
            <a:r>
              <a:rPr lang="fr-FR" sz="1600" dirty="0" smtClean="0"/>
              <a:t>canalisation en amont et le bac. </a:t>
            </a:r>
            <a:r>
              <a:rPr lang="fr-FR" sz="1600" dirty="0"/>
              <a:t/>
            </a:r>
            <a:br>
              <a:rPr lang="fr-FR" sz="1600" dirty="0"/>
            </a:br>
            <a:endParaRPr lang="fr-FR" sz="1600" dirty="0"/>
          </a:p>
          <a:p>
            <a:pPr>
              <a:lnSpc>
                <a:spcPct val="100000"/>
              </a:lnSpc>
            </a:pPr>
            <a:r>
              <a:rPr lang="fr-FR" sz="1600" b="1" dirty="0" smtClean="0"/>
              <a:t>Dosage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Commencer </a:t>
            </a:r>
            <a:r>
              <a:rPr lang="fr-FR" sz="1600" dirty="0"/>
              <a:t>à appliquer après </a:t>
            </a:r>
            <a:r>
              <a:rPr lang="fr-FR" sz="1600" dirty="0" smtClean="0"/>
              <a:t>un curage 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Application : </a:t>
            </a:r>
            <a:r>
              <a:rPr lang="fr-FR" sz="1600" dirty="0"/>
              <a:t>avec une pompe doseuse, en amont du réservoir</a:t>
            </a:r>
          </a:p>
          <a:p>
            <a:pPr lvl="1">
              <a:lnSpc>
                <a:spcPct val="100000"/>
              </a:lnSpc>
            </a:pPr>
            <a:r>
              <a:rPr lang="fr-FR" sz="1600" dirty="0" smtClean="0"/>
              <a:t>Dose </a:t>
            </a:r>
            <a:r>
              <a:rPr lang="fr-FR" sz="1600" dirty="0"/>
              <a:t>initiale</a:t>
            </a:r>
            <a:r>
              <a:rPr lang="fr-FR" sz="1600" dirty="0" smtClean="0"/>
              <a:t>:  </a:t>
            </a:r>
            <a:r>
              <a:rPr lang="fr-FR" sz="1600" dirty="0"/>
              <a:t>1,5 </a:t>
            </a:r>
            <a:r>
              <a:rPr lang="fr-FR" sz="1600" dirty="0" smtClean="0"/>
              <a:t>L / m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 de bac</a:t>
            </a:r>
          </a:p>
          <a:p>
            <a:pPr lvl="1">
              <a:lnSpc>
                <a:spcPct val="100000"/>
              </a:lnSpc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Dosage en continu de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10 à 20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ml/m</a:t>
            </a:r>
            <a:r>
              <a:rPr lang="fr-FR" sz="1600" b="1" baseline="30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fr-FR" sz="1600" b="1" baseline="-25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en fonction du débit entrant</a:t>
            </a:r>
            <a:endParaRPr lang="it-IT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it-IT" sz="1600" dirty="0" smtClean="0"/>
              <a:t>Ou d</a:t>
            </a:r>
            <a:r>
              <a:rPr lang="fr-FR" sz="1600" dirty="0" err="1" smtClean="0"/>
              <a:t>osage</a:t>
            </a:r>
            <a:r>
              <a:rPr lang="fr-FR" sz="1600" dirty="0" smtClean="0"/>
              <a:t> sur fréquence (si désinfections régulières) :</a:t>
            </a:r>
          </a:p>
          <a:p>
            <a:pPr lvl="1">
              <a:lnSpc>
                <a:spcPct val="100000"/>
              </a:lnSpc>
              <a:buNone/>
            </a:pPr>
            <a:r>
              <a:rPr lang="fr-FR" sz="1600" dirty="0" smtClean="0"/>
              <a:t>Volume </a:t>
            </a:r>
            <a:r>
              <a:rPr lang="fr-FR" sz="1600" dirty="0"/>
              <a:t>du bac à </a:t>
            </a:r>
            <a:r>
              <a:rPr lang="fr-FR" sz="1600" dirty="0" smtClean="0"/>
              <a:t>graisse : </a:t>
            </a:r>
          </a:p>
          <a:p>
            <a:pPr lvl="1">
              <a:lnSpc>
                <a:spcPct val="100000"/>
              </a:lnSpc>
              <a:buNone/>
            </a:pPr>
            <a:r>
              <a:rPr lang="fr-FR" sz="1600" dirty="0"/>
              <a:t>	</a:t>
            </a:r>
            <a:r>
              <a:rPr lang="fr-FR" sz="1600" dirty="0" smtClean="0"/>
              <a:t>		1 </a:t>
            </a:r>
            <a:r>
              <a:rPr lang="fr-FR" sz="1600" dirty="0"/>
              <a:t>à</a:t>
            </a:r>
            <a:r>
              <a:rPr lang="fr-FR" sz="1600" dirty="0" smtClean="0"/>
              <a:t> </a:t>
            </a:r>
            <a:r>
              <a:rPr lang="fr-FR" sz="1600" dirty="0"/>
              <a:t>5 m</a:t>
            </a:r>
            <a:r>
              <a:rPr lang="fr-FR" sz="1600" baseline="30000" dirty="0"/>
              <a:t>3</a:t>
            </a:r>
            <a:r>
              <a:rPr lang="fr-FR" sz="1600" dirty="0"/>
              <a:t> </a:t>
            </a:r>
            <a:r>
              <a:rPr lang="fr-FR" sz="1600" dirty="0" smtClean="0"/>
              <a:t>		0,5 L / jour</a:t>
            </a:r>
          </a:p>
          <a:p>
            <a:pPr lvl="1">
              <a:lnSpc>
                <a:spcPct val="100000"/>
              </a:lnSpc>
              <a:buNone/>
            </a:pPr>
            <a:r>
              <a:rPr lang="fr-FR" sz="1600" dirty="0" smtClean="0"/>
              <a:t>			5 </a:t>
            </a:r>
            <a:r>
              <a:rPr lang="fr-FR" sz="1600" dirty="0"/>
              <a:t>à</a:t>
            </a:r>
            <a:r>
              <a:rPr lang="fr-FR" sz="1600" dirty="0" smtClean="0"/>
              <a:t> </a:t>
            </a:r>
            <a:r>
              <a:rPr lang="fr-FR" sz="1600" dirty="0"/>
              <a:t>10 m</a:t>
            </a:r>
            <a:r>
              <a:rPr lang="fr-FR" sz="1600" baseline="30000" dirty="0"/>
              <a:t>3</a:t>
            </a:r>
            <a:r>
              <a:rPr lang="fr-FR" sz="1600" dirty="0"/>
              <a:t>                 </a:t>
            </a:r>
            <a:r>
              <a:rPr lang="fr-FR" sz="1600" dirty="0" smtClean="0"/>
              <a:t>1 L / jour </a:t>
            </a:r>
          </a:p>
          <a:p>
            <a:pPr lvl="1">
              <a:lnSpc>
                <a:spcPct val="100000"/>
              </a:lnSpc>
              <a:buNone/>
            </a:pPr>
            <a:r>
              <a:rPr lang="fr-FR" sz="1600" dirty="0" smtClean="0"/>
              <a:t>			10 </a:t>
            </a:r>
            <a:r>
              <a:rPr lang="fr-FR" sz="1600" dirty="0"/>
              <a:t>à</a:t>
            </a:r>
            <a:r>
              <a:rPr lang="fr-FR" sz="1600" dirty="0" smtClean="0"/>
              <a:t>15 </a:t>
            </a:r>
            <a:r>
              <a:rPr lang="fr-FR" sz="1600" dirty="0"/>
              <a:t>m</a:t>
            </a:r>
            <a:r>
              <a:rPr lang="fr-FR" sz="1600" baseline="30000" dirty="0"/>
              <a:t>3</a:t>
            </a:r>
            <a:r>
              <a:rPr lang="fr-FR" sz="1600" dirty="0"/>
              <a:t> </a:t>
            </a:r>
            <a:r>
              <a:rPr lang="fr-FR" sz="1600" dirty="0" smtClean="0"/>
              <a:t>	1,5 L / jour</a:t>
            </a:r>
          </a:p>
          <a:p>
            <a:pPr lvl="1">
              <a:lnSpc>
                <a:spcPct val="100000"/>
              </a:lnSpc>
              <a:buNone/>
            </a:pPr>
            <a:r>
              <a:rPr lang="fr-FR" sz="1600" dirty="0"/>
              <a:t>	</a:t>
            </a:r>
            <a:r>
              <a:rPr lang="fr-FR" sz="1600" dirty="0" smtClean="0"/>
              <a:t>		Plus </a:t>
            </a:r>
            <a:r>
              <a:rPr lang="fr-FR" sz="1600" dirty="0"/>
              <a:t>de </a:t>
            </a:r>
            <a:r>
              <a:rPr lang="fr-FR" sz="1600" dirty="0" smtClean="0"/>
              <a:t>15 m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 	2 L / jour          </a:t>
            </a:r>
          </a:p>
          <a:p>
            <a:pPr>
              <a:lnSpc>
                <a:spcPct val="100000"/>
              </a:lnSpc>
            </a:pPr>
            <a:endParaRPr lang="fr-FR" sz="1600" dirty="0" smtClean="0"/>
          </a:p>
          <a:p>
            <a:pPr eaLnBrk="1" hangingPunct="1">
              <a:lnSpc>
                <a:spcPct val="100000"/>
              </a:lnSpc>
              <a:buNone/>
            </a:pPr>
            <a:endParaRPr lang="it-IT" sz="1600" dirty="0" smtClean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 descr="regard débourb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214422"/>
            <a:ext cx="3071834" cy="2303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b="1" dirty="0" smtClean="0"/>
              <a:t>Avantages : </a:t>
            </a:r>
          </a:p>
          <a:p>
            <a:pPr lvl="1">
              <a:buFontTx/>
              <a:buChar char="-"/>
            </a:pPr>
            <a:r>
              <a:rPr lang="it-IT" dirty="0" smtClean="0"/>
              <a:t>Réduction de la fréquence des purges</a:t>
            </a:r>
          </a:p>
          <a:p>
            <a:pPr lvl="1">
              <a:buFontTx/>
              <a:buChar char="-"/>
            </a:pPr>
            <a:r>
              <a:rPr lang="it-IT" dirty="0" smtClean="0"/>
              <a:t>Réduction des odeurs</a:t>
            </a:r>
          </a:p>
          <a:p>
            <a:pPr lvl="1">
              <a:buFontTx/>
              <a:buChar char="-"/>
            </a:pPr>
            <a:r>
              <a:rPr lang="it-IT" dirty="0" smtClean="0"/>
              <a:t>Diminution de la DCO et des MES en sortie du bac à graisse</a:t>
            </a:r>
          </a:p>
          <a:p>
            <a:pPr lvl="1">
              <a:buFontTx/>
              <a:buChar char="-"/>
            </a:pPr>
            <a:r>
              <a:rPr lang="it-IT" dirty="0" smtClean="0"/>
              <a:t>Protection de l'environnement récepteur</a:t>
            </a:r>
          </a:p>
          <a:p>
            <a:pPr lvl="1">
              <a:buFontTx/>
              <a:buChar char="-"/>
            </a:pPr>
            <a:r>
              <a:rPr lang="it-IT" dirty="0" smtClean="0"/>
              <a:t>Prévention des plaintes des autorités locales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Bacs à graisses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 descr="cam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857628"/>
            <a:ext cx="3679699" cy="245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b="1" dirty="0" smtClean="0"/>
              <a:t>Cibles concernées : </a:t>
            </a:r>
            <a:r>
              <a:rPr lang="it-IT" dirty="0" smtClean="0"/>
              <a:t>STEP à fortes variations saisonnières, STEP industrielles en montagne</a:t>
            </a: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b="1" dirty="0" smtClean="0"/>
              <a:t>Problèmes:</a:t>
            </a:r>
          </a:p>
          <a:p>
            <a:pPr lvl="1"/>
            <a:r>
              <a:rPr lang="it-IT" dirty="0" smtClean="0"/>
              <a:t>Graisses et colmatages</a:t>
            </a:r>
          </a:p>
          <a:p>
            <a:pPr lvl="1"/>
            <a:r>
              <a:rPr lang="it-IT" dirty="0" smtClean="0"/>
              <a:t>Pompes endommagées</a:t>
            </a:r>
          </a:p>
          <a:p>
            <a:pPr lvl="1"/>
            <a:r>
              <a:rPr lang="it-IT" dirty="0" smtClean="0"/>
              <a:t>Vidanges très fréquentes</a:t>
            </a:r>
          </a:p>
          <a:p>
            <a:pPr lvl="1"/>
            <a:r>
              <a:rPr lang="it-IT" dirty="0" smtClean="0"/>
              <a:t>Mauvaise odeurs</a:t>
            </a:r>
          </a:p>
          <a:p>
            <a:pPr eaLnBrk="1" hangingPunct="1"/>
            <a:endParaRPr lang="it-IT" dirty="0"/>
          </a:p>
          <a:p>
            <a:r>
              <a:rPr lang="fr-FR" b="1" dirty="0"/>
              <a:t>Solution: </a:t>
            </a:r>
            <a:r>
              <a:rPr lang="fr-FR" dirty="0"/>
              <a:t>Appliquer </a:t>
            </a:r>
            <a:r>
              <a:rPr lang="fr-FR" dirty="0" smtClean="0"/>
              <a:t>BWT BACTER GT seul </a:t>
            </a:r>
            <a:r>
              <a:rPr lang="fr-FR" dirty="0"/>
              <a:t>ou avec </a:t>
            </a:r>
            <a:r>
              <a:rPr lang="fr-FR" dirty="0" smtClean="0"/>
              <a:t>BWT BACTER DAIRY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773" y="179752"/>
            <a:ext cx="5114027" cy="463846"/>
          </a:xfrm>
        </p:spPr>
        <p:txBody>
          <a:bodyPr/>
          <a:lstStyle/>
          <a:p>
            <a:r>
              <a:rPr lang="it-IT" dirty="0"/>
              <a:t>Stations de relevage</a:t>
            </a:r>
            <a:endParaRPr lang="fr-FR" dirty="0" smtClean="0"/>
          </a:p>
        </p:txBody>
      </p:sp>
      <p:pic>
        <p:nvPicPr>
          <p:cNvPr id="6" name="Image 5" descr="poste relev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285992"/>
            <a:ext cx="334268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Stations de relevage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Dosage</a:t>
            </a:r>
            <a:r>
              <a:rPr lang="fr-FR" b="1" dirty="0"/>
              <a:t>: </a:t>
            </a:r>
          </a:p>
          <a:p>
            <a:pPr lvl="1"/>
            <a:r>
              <a:rPr lang="fr-FR" dirty="0"/>
              <a:t>Initial: 5 </a:t>
            </a:r>
            <a:r>
              <a:rPr lang="fr-FR" dirty="0" smtClean="0"/>
              <a:t>L </a:t>
            </a:r>
            <a:r>
              <a:rPr lang="fr-FR" dirty="0"/>
              <a:t>/ jour la première semaine</a:t>
            </a:r>
          </a:p>
          <a:p>
            <a:pPr lvl="1"/>
            <a:r>
              <a:rPr lang="fr-FR" dirty="0"/>
              <a:t>Entretien: 5 </a:t>
            </a:r>
            <a:r>
              <a:rPr lang="fr-FR" dirty="0" smtClean="0"/>
              <a:t>L </a:t>
            </a:r>
            <a:r>
              <a:rPr lang="fr-FR" dirty="0"/>
              <a:t>/ semaine</a:t>
            </a:r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Avantages:</a:t>
            </a:r>
            <a:endParaRPr lang="fr-FR" dirty="0"/>
          </a:p>
          <a:p>
            <a:pPr lvl="1"/>
            <a:r>
              <a:rPr lang="fr-FR" dirty="0" smtClean="0"/>
              <a:t>Diminution du nombre d’interventions</a:t>
            </a:r>
          </a:p>
          <a:p>
            <a:pPr lvl="1"/>
            <a:r>
              <a:rPr lang="fr-FR" dirty="0" smtClean="0"/>
              <a:t>Réduction des odeurs</a:t>
            </a:r>
          </a:p>
          <a:p>
            <a:pPr lvl="1"/>
            <a:r>
              <a:rPr lang="fr-FR" dirty="0" smtClean="0"/>
              <a:t>Réduction des fuites</a:t>
            </a:r>
          </a:p>
          <a:p>
            <a:pPr lvl="1"/>
            <a:r>
              <a:rPr lang="fr-FR" dirty="0" smtClean="0"/>
              <a:t>Évitez les plaintes des autorités locales</a:t>
            </a:r>
            <a:endParaRPr lang="it-IT" dirty="0" smtClean="0"/>
          </a:p>
        </p:txBody>
      </p:sp>
      <p:pic>
        <p:nvPicPr>
          <p:cNvPr id="4" name="Image 3" descr="égoû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214554"/>
            <a:ext cx="3289453" cy="293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773" y="179752"/>
            <a:ext cx="5285483" cy="4638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/>
              <a:t>Clarificateurs, lagunes, digesteurs, 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2400" b="1" dirty="0" smtClean="0"/>
              <a:t>Problèmes causés par les graisses : </a:t>
            </a:r>
            <a:endParaRPr lang="fr-FR" sz="2400" dirty="0"/>
          </a:p>
          <a:p>
            <a:pPr lvl="1">
              <a:lnSpc>
                <a:spcPct val="120000"/>
              </a:lnSpc>
            </a:pPr>
            <a:r>
              <a:rPr lang="fr-FR" sz="2400" dirty="0" smtClean="0"/>
              <a:t>Lagunes : amas flottants et odeurs</a:t>
            </a:r>
          </a:p>
          <a:p>
            <a:pPr lvl="1">
              <a:lnSpc>
                <a:spcPct val="120000"/>
              </a:lnSpc>
            </a:pPr>
            <a:r>
              <a:rPr lang="fr-FR" sz="2400" dirty="0" smtClean="0"/>
              <a:t>Clarificateur : graisses moussantes en surface</a:t>
            </a:r>
          </a:p>
          <a:p>
            <a:pPr lvl="1">
              <a:lnSpc>
                <a:spcPct val="120000"/>
              </a:lnSpc>
            </a:pPr>
            <a:r>
              <a:rPr lang="fr-FR" sz="2400" dirty="0" smtClean="0"/>
              <a:t>Percolateurs(STEP à lits fixés) : chapeau gras et chemins préférentiels</a:t>
            </a:r>
          </a:p>
          <a:p>
            <a:pPr lvl="1">
              <a:lnSpc>
                <a:spcPct val="120000"/>
              </a:lnSpc>
            </a:pPr>
            <a:r>
              <a:rPr lang="fr-FR" sz="2400" dirty="0" smtClean="0"/>
              <a:t>Digesteurs : chapeau graisse + limitation de la </a:t>
            </a:r>
            <a:r>
              <a:rPr lang="fr-FR" sz="2400" dirty="0" err="1" smtClean="0"/>
              <a:t>méthanogénèse</a:t>
            </a:r>
            <a:endParaRPr lang="fr-FR" sz="2400" dirty="0" smtClean="0"/>
          </a:p>
          <a:p>
            <a:pPr lvl="1">
              <a:lnSpc>
                <a:spcPct val="120000"/>
              </a:lnSpc>
            </a:pPr>
            <a:r>
              <a:rPr lang="fr-FR" sz="2400" dirty="0" smtClean="0"/>
              <a:t>Bioréacteurs à membrane : colmatage</a:t>
            </a:r>
          </a:p>
          <a:p>
            <a:pPr>
              <a:lnSpc>
                <a:spcPct val="120000"/>
              </a:lnSpc>
              <a:buNone/>
            </a:pPr>
            <a:endParaRPr lang="fr-FR" sz="2400" dirty="0"/>
          </a:p>
          <a:p>
            <a:pPr>
              <a:lnSpc>
                <a:spcPct val="120000"/>
              </a:lnSpc>
            </a:pPr>
            <a:r>
              <a:rPr lang="fr-FR" sz="2400" b="1" dirty="0" smtClean="0"/>
              <a:t>Dosage BWT </a:t>
            </a:r>
            <a:r>
              <a:rPr lang="fr-FR" sz="2400" b="1" dirty="0"/>
              <a:t>BACTER </a:t>
            </a:r>
            <a:r>
              <a:rPr lang="fr-FR" sz="2400" b="1" dirty="0" smtClean="0"/>
              <a:t>GT : </a:t>
            </a:r>
          </a:p>
          <a:p>
            <a:pPr>
              <a:lnSpc>
                <a:spcPct val="120000"/>
              </a:lnSpc>
              <a:buNone/>
            </a:pPr>
            <a:r>
              <a:rPr lang="fr-FR" sz="2400" dirty="0" smtClean="0"/>
              <a:t>	Initial : 5 L / </a:t>
            </a:r>
            <a:r>
              <a:rPr lang="fr-FR" sz="2400" dirty="0"/>
              <a:t>jour </a:t>
            </a:r>
            <a:r>
              <a:rPr lang="fr-FR" sz="2400" dirty="0" smtClean="0"/>
              <a:t>la </a:t>
            </a:r>
            <a:r>
              <a:rPr lang="fr-FR" sz="2400" dirty="0"/>
              <a:t>première </a:t>
            </a:r>
            <a:r>
              <a:rPr lang="fr-FR" sz="2400" dirty="0" smtClean="0"/>
              <a:t>semaine</a:t>
            </a:r>
            <a:endParaRPr lang="fr-FR" sz="2400" dirty="0"/>
          </a:p>
          <a:p>
            <a:pPr>
              <a:lnSpc>
                <a:spcPct val="12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Entretien : </a:t>
            </a:r>
            <a:r>
              <a:rPr lang="fr-FR" sz="2400" dirty="0"/>
              <a:t>5 </a:t>
            </a:r>
            <a:r>
              <a:rPr lang="fr-FR" sz="2400" dirty="0" smtClean="0"/>
              <a:t>L / semaine</a:t>
            </a:r>
          </a:p>
          <a:p>
            <a:pPr>
              <a:lnSpc>
                <a:spcPct val="120000"/>
              </a:lnSpc>
              <a:buNone/>
            </a:pPr>
            <a:endParaRPr lang="fr-FR" sz="2400" dirty="0"/>
          </a:p>
          <a:p>
            <a:pPr>
              <a:lnSpc>
                <a:spcPct val="120000"/>
              </a:lnSpc>
              <a:buNone/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Ou 5 à 10 ml /m</a:t>
            </a:r>
            <a:r>
              <a:rPr lang="fr-FR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sur le débit entrant</a:t>
            </a:r>
          </a:p>
        </p:txBody>
      </p:sp>
      <p:pic>
        <p:nvPicPr>
          <p:cNvPr id="6" name="Image 5" descr="module-de-bioreacteur-a-membrane-mbr-21778-2389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500438"/>
            <a:ext cx="2588657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773" y="179752"/>
            <a:ext cx="5214045" cy="463846"/>
          </a:xfrm>
        </p:spPr>
        <p:txBody>
          <a:bodyPr>
            <a:normAutofit fontScale="90000"/>
          </a:bodyPr>
          <a:lstStyle/>
          <a:p>
            <a:r>
              <a:rPr lang="fr-FR" dirty="0"/>
              <a:t>Clarificateurs, lagunes, digesteurs, …</a:t>
            </a:r>
            <a:endParaRPr lang="fr-FR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00000"/>
              </a:lnSpc>
            </a:pPr>
            <a:r>
              <a:rPr lang="fr-FR" sz="2000" b="1" dirty="0" smtClean="0"/>
              <a:t>Avantages : </a:t>
            </a:r>
          </a:p>
          <a:p>
            <a:pPr eaLnBrk="1" hangingPunct="1">
              <a:lnSpc>
                <a:spcPct val="100000"/>
              </a:lnSpc>
            </a:pPr>
            <a:endParaRPr lang="fr-FR" sz="2000" b="1" dirty="0"/>
          </a:p>
          <a:p>
            <a:pPr eaLnBrk="1" hangingPunct="1">
              <a:lnSpc>
                <a:spcPct val="100000"/>
              </a:lnSpc>
              <a:buNone/>
            </a:pPr>
            <a:r>
              <a:rPr lang="fr-FR" sz="2000" b="1" dirty="0" smtClean="0"/>
              <a:t>Sur les clarificateurs</a:t>
            </a:r>
            <a:endParaRPr lang="fr-FR" sz="2000" dirty="0"/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Élimination de la mousse</a:t>
            </a:r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Amélioration du transfert d'oxygène</a:t>
            </a:r>
          </a:p>
          <a:p>
            <a:pPr lvl="1">
              <a:lnSpc>
                <a:spcPct val="100000"/>
              </a:lnSpc>
            </a:pPr>
            <a:endParaRPr lang="fr-FR" sz="2000" dirty="0" smtClean="0"/>
          </a:p>
          <a:p>
            <a:pPr eaLnBrk="1" hangingPunct="1">
              <a:lnSpc>
                <a:spcPct val="100000"/>
              </a:lnSpc>
              <a:buNone/>
            </a:pPr>
            <a:r>
              <a:rPr lang="fr-FR" sz="2000" b="1" dirty="0" smtClean="0"/>
              <a:t>Sur les percolateurs</a:t>
            </a:r>
            <a:endParaRPr lang="fr-FR" sz="2000" dirty="0"/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L'arrosage est maintenu propre</a:t>
            </a:r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Amélioration de l'efficacité du traitement</a:t>
            </a:r>
          </a:p>
          <a:p>
            <a:pPr eaLnBrk="1" hangingPunct="1">
              <a:lnSpc>
                <a:spcPct val="100000"/>
              </a:lnSpc>
              <a:buNone/>
            </a:pPr>
            <a:endParaRPr lang="fr-FR" sz="2000" b="1" dirty="0" smtClean="0"/>
          </a:p>
          <a:p>
            <a:pPr eaLnBrk="1" hangingPunct="1">
              <a:lnSpc>
                <a:spcPct val="100000"/>
              </a:lnSpc>
              <a:buNone/>
            </a:pPr>
            <a:r>
              <a:rPr lang="fr-FR" sz="2000" b="1" dirty="0" smtClean="0"/>
              <a:t>Sur les digesteurs</a:t>
            </a:r>
            <a:endParaRPr lang="fr-FR" sz="2000" dirty="0"/>
          </a:p>
          <a:p>
            <a:pPr lvl="1">
              <a:lnSpc>
                <a:spcPct val="100000"/>
              </a:lnSpc>
            </a:pPr>
            <a:r>
              <a:rPr lang="fr-FR" sz="2000" dirty="0" err="1" smtClean="0"/>
              <a:t>Acidogénèse</a:t>
            </a:r>
            <a:r>
              <a:rPr lang="fr-FR" sz="2000" dirty="0" smtClean="0"/>
              <a:t> et débit hydraulique améliorés</a:t>
            </a:r>
          </a:p>
          <a:p>
            <a:pPr eaLnBrk="1" hangingPunct="1">
              <a:lnSpc>
                <a:spcPct val="100000"/>
              </a:lnSpc>
              <a:buNone/>
            </a:pPr>
            <a:endParaRPr lang="fr-FR" sz="2000" dirty="0" smtClean="0"/>
          </a:p>
          <a:p>
            <a:pPr>
              <a:lnSpc>
                <a:spcPct val="100000"/>
              </a:lnSpc>
              <a:buNone/>
            </a:pPr>
            <a:r>
              <a:rPr lang="fr-FR" sz="2000" b="1" dirty="0" smtClean="0"/>
              <a:t>En lagunes</a:t>
            </a:r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Réduction des corps flottants</a:t>
            </a:r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Fréquence de nettoyage diminuée</a:t>
            </a:r>
          </a:p>
          <a:p>
            <a:pPr lvl="1">
              <a:lnSpc>
                <a:spcPct val="100000"/>
              </a:lnSpc>
            </a:pPr>
            <a:r>
              <a:rPr lang="fr-FR" sz="2000" dirty="0" smtClean="0"/>
              <a:t>Réduction des rejet sur les STEPS en aval</a:t>
            </a:r>
            <a:endParaRPr lang="it-IT" sz="2000" dirty="0" smtClean="0"/>
          </a:p>
        </p:txBody>
      </p:sp>
      <p:pic>
        <p:nvPicPr>
          <p:cNvPr id="9218" name="Picture 2" descr="http://www.siden.lu/images/infrastructures/bio/bio_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071942"/>
            <a:ext cx="2714644" cy="1817432"/>
          </a:xfrm>
          <a:prstGeom prst="rect">
            <a:avLst/>
          </a:prstGeom>
          <a:noFill/>
        </p:spPr>
      </p:pic>
      <p:pic>
        <p:nvPicPr>
          <p:cNvPr id="7" name="Image 6" descr="_DSC00349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928670"/>
            <a:ext cx="3238523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sz="2700" dirty="0" smtClean="0"/>
              <a:t>En </a:t>
            </a:r>
            <a:r>
              <a:rPr lang="fr-FR" sz="2700" dirty="0"/>
              <a:t>résumé: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it-IT" sz="40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fr-FR" sz="1800" dirty="0" smtClean="0"/>
              <a:t>L'utilisation de </a:t>
            </a:r>
            <a:r>
              <a:rPr lang="fr-FR" sz="1800" b="1" dirty="0" smtClean="0"/>
              <a:t>BWT BACTER GT </a:t>
            </a:r>
            <a:r>
              <a:rPr lang="fr-FR" sz="1800" dirty="0" smtClean="0"/>
              <a:t>: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fr-FR" sz="1800" dirty="0" smtClean="0"/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fr-FR" dirty="0" smtClean="0"/>
              <a:t>Évite </a:t>
            </a:r>
            <a:r>
              <a:rPr lang="fr-FR" dirty="0"/>
              <a:t>les colmatages et les risques d’inondations et de </a:t>
            </a:r>
            <a:r>
              <a:rPr lang="fr-FR" dirty="0" smtClean="0"/>
              <a:t>dépôts </a:t>
            </a:r>
            <a:r>
              <a:rPr lang="fr-FR" dirty="0"/>
              <a:t>gras sur les sols</a:t>
            </a:r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Supprime les odeurs</a:t>
            </a:r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Diminue la fréquence des curages</a:t>
            </a:r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Diminue la main-d’œuvre du personnel</a:t>
            </a:r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Assure le bon fonctionnement de la station d’épuration en aval</a:t>
            </a:r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Limite les risques de corrosion des tuyaux</a:t>
            </a:r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Crée un </a:t>
            </a:r>
            <a:r>
              <a:rPr lang="fr-FR" sz="1800" dirty="0" err="1" smtClean="0"/>
              <a:t>biofilm</a:t>
            </a:r>
            <a:r>
              <a:rPr lang="fr-FR" sz="1800" dirty="0" smtClean="0"/>
              <a:t> résistant (un peu) à l'eau chaude.</a:t>
            </a:r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fr-FR" sz="1800" dirty="0" smtClean="0"/>
              <a:t>Permet le nettoyage des conduits inaccessibles par le nettoyage mécanique (connecteurs, "T", …)</a:t>
            </a:r>
            <a:br>
              <a:rPr lang="fr-FR" sz="1800" dirty="0" smtClean="0"/>
            </a:br>
            <a:endParaRPr lang="fr-FR" sz="1800" dirty="0" smtClean="0"/>
          </a:p>
          <a:p>
            <a:pPr eaLnBrk="1" hangingPunct="1">
              <a:lnSpc>
                <a:spcPct val="100000"/>
              </a:lnSpc>
              <a:buFont typeface="+mj-lt"/>
              <a:buAutoNum type="arabicPeriod"/>
            </a:pPr>
            <a:endParaRPr lang="fr-FR" dirty="0"/>
          </a:p>
          <a:p>
            <a:pPr eaLnBrk="1" hangingPunct="1">
              <a:buNone/>
            </a:pPr>
            <a:r>
              <a:rPr lang="fr-FR" sz="1800" dirty="0" smtClean="0"/>
              <a:t>			Un traitement efficace et peu de contraintes </a:t>
            </a:r>
            <a:r>
              <a:rPr lang="fr-FR" sz="1800" dirty="0" smtClean="0"/>
              <a:t>!</a:t>
            </a:r>
          </a:p>
          <a:p>
            <a:pPr eaLnBrk="1" hangingPunct="1">
              <a:buNone/>
            </a:pPr>
            <a:r>
              <a:rPr lang="fr-FR" dirty="0" smtClean="0"/>
              <a:t>				FAQ dispo sur intranet</a:t>
            </a:r>
            <a:endParaRPr lang="fr-FR" dirty="0"/>
          </a:p>
        </p:txBody>
      </p:sp>
      <p:pic>
        <p:nvPicPr>
          <p:cNvPr id="4" name="Image 3" descr="avantages pou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96" y="5143512"/>
            <a:ext cx="1666874" cy="125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Cibles de prospection</a:t>
            </a:r>
            <a:endParaRPr lang="fr-FR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285752" y="1221760"/>
          <a:ext cx="8572528" cy="36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1125586" y="4115280"/>
          <a:ext cx="6804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Ventes concrétisées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Chambéry métropole, P38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000" b="1" dirty="0" smtClean="0"/>
              <a:t>STEP de Montagne </a:t>
            </a:r>
            <a:r>
              <a:rPr lang="fr-FR" sz="2000" dirty="0" smtClean="0"/>
              <a:t>: STEP urbaine avec plus d’effluents pendant les vacances. </a:t>
            </a:r>
          </a:p>
          <a:p>
            <a:pPr>
              <a:lnSpc>
                <a:spcPct val="100000"/>
              </a:lnSpc>
              <a:buNone/>
            </a:pPr>
            <a:r>
              <a:rPr lang="fr-FR" sz="2000" dirty="0" smtClean="0"/>
              <a:t>	Q = 6000 m</a:t>
            </a:r>
            <a:r>
              <a:rPr lang="fr-FR" sz="2000" baseline="30000" dirty="0" smtClean="0"/>
              <a:t>3 </a:t>
            </a:r>
            <a:r>
              <a:rPr lang="fr-FR" sz="2000" dirty="0" smtClean="0"/>
              <a:t>/ an</a:t>
            </a:r>
          </a:p>
          <a:p>
            <a:pPr>
              <a:lnSpc>
                <a:spcPct val="100000"/>
              </a:lnSpc>
            </a:pPr>
            <a:endParaRPr lang="fr-FR" sz="2000" dirty="0"/>
          </a:p>
          <a:p>
            <a:pPr>
              <a:lnSpc>
                <a:spcPct val="100000"/>
              </a:lnSpc>
            </a:pPr>
            <a:r>
              <a:rPr lang="fr-FR" sz="2000" b="1" dirty="0" smtClean="0"/>
              <a:t>Objectif : </a:t>
            </a:r>
            <a:r>
              <a:rPr lang="fr-FR" sz="2000" dirty="0" smtClean="0"/>
              <a:t>améliorer les rendements de la STEP sur le traitement des graisses, réduire le nombre de curages</a:t>
            </a:r>
          </a:p>
          <a:p>
            <a:pPr>
              <a:lnSpc>
                <a:spcPct val="100000"/>
              </a:lnSpc>
            </a:pPr>
            <a:endParaRPr lang="fr-FR" sz="2000" dirty="0"/>
          </a:p>
          <a:p>
            <a:pPr>
              <a:lnSpc>
                <a:spcPct val="100000"/>
              </a:lnSpc>
            </a:pPr>
            <a:r>
              <a:rPr lang="fr-FR" sz="2000" b="1" dirty="0" smtClean="0"/>
              <a:t>Solution BWT PERMO :</a:t>
            </a:r>
            <a:r>
              <a:rPr lang="fr-FR" sz="2000" dirty="0" smtClean="0"/>
              <a:t>	</a:t>
            </a:r>
            <a:r>
              <a:rPr lang="fr-FR" sz="2000" b="1" dirty="0" smtClean="0"/>
              <a:t>BACTER DAIRY </a:t>
            </a:r>
            <a:r>
              <a:rPr lang="fr-FR" sz="2000" dirty="0" smtClean="0"/>
              <a:t>à 10 g/m</a:t>
            </a:r>
            <a:r>
              <a:rPr lang="fr-FR" sz="2000" baseline="30000" dirty="0" smtClean="0"/>
              <a:t>3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000" dirty="0" smtClean="0"/>
              <a:t>			</a:t>
            </a:r>
            <a:r>
              <a:rPr lang="fr-FR" sz="2000" b="1" dirty="0" smtClean="0"/>
              <a:t>BACTER HC </a:t>
            </a:r>
            <a:r>
              <a:rPr lang="fr-FR" sz="2000" dirty="0" smtClean="0"/>
              <a:t>à 10 g/m</a:t>
            </a:r>
            <a:r>
              <a:rPr lang="fr-FR" sz="2000" baseline="30000" dirty="0" smtClean="0"/>
              <a:t>3</a:t>
            </a:r>
          </a:p>
          <a:p>
            <a:pPr algn="ctr">
              <a:lnSpc>
                <a:spcPct val="100000"/>
              </a:lnSpc>
              <a:buNone/>
            </a:pPr>
            <a:r>
              <a:rPr lang="fr-FR" sz="2000" dirty="0" smtClean="0"/>
              <a:t>			</a:t>
            </a:r>
            <a:r>
              <a:rPr lang="fr-FR" sz="2000" b="1" dirty="0" smtClean="0"/>
              <a:t>NUTRI-STEP </a:t>
            </a:r>
            <a:r>
              <a:rPr lang="fr-FR" sz="2000" dirty="0" smtClean="0"/>
              <a:t>à 15 g/m</a:t>
            </a:r>
            <a:r>
              <a:rPr lang="fr-FR" sz="2000" baseline="30000" dirty="0" smtClean="0"/>
              <a:t>3</a:t>
            </a:r>
          </a:p>
          <a:p>
            <a:pPr>
              <a:lnSpc>
                <a:spcPct val="100000"/>
              </a:lnSpc>
            </a:pPr>
            <a:endParaRPr lang="fr-FR" sz="2000" dirty="0" smtClean="0"/>
          </a:p>
          <a:p>
            <a:pPr>
              <a:lnSpc>
                <a:spcPct val="100000"/>
              </a:lnSpc>
            </a:pPr>
            <a:r>
              <a:rPr lang="fr-FR" sz="2000" b="1" dirty="0" smtClean="0"/>
              <a:t>CA estimé = 7300 €/an</a:t>
            </a:r>
          </a:p>
          <a:p>
            <a:pPr>
              <a:lnSpc>
                <a:spcPct val="100000"/>
              </a:lnSpc>
              <a:buNone/>
            </a:pPr>
            <a:r>
              <a:rPr lang="fr-FR" sz="2000" dirty="0" smtClean="0"/>
              <a:t>	Commande pour essai le 10 décembre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9344" y="1344169"/>
            <a:ext cx="6848856" cy="1156137"/>
          </a:xfrm>
        </p:spPr>
        <p:txBody>
          <a:bodyPr>
            <a:normAutofit fontScale="90000"/>
          </a:bodyPr>
          <a:lstStyle/>
          <a:p>
            <a:r>
              <a:rPr lang="fr-FR" smtClean="0"/>
              <a:t>BACTER GT : des bactéries liquides pour le traitement des graisses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74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AEP Exploitation, P06</a:t>
            </a:r>
            <a:br>
              <a:rPr lang="fr-FR" dirty="0"/>
            </a:br>
            <a:endParaRPr lang="fr-FR" dirty="0" smtClean="0"/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sz="1600" b="1" dirty="0" smtClean="0"/>
              <a:t>STEP urbaine </a:t>
            </a:r>
            <a:r>
              <a:rPr lang="fr-FR" sz="1600" dirty="0" smtClean="0"/>
              <a:t>en Corse : Station d’épuration végétale</a:t>
            </a:r>
          </a:p>
          <a:p>
            <a:pPr eaLnBrk="1" hangingPunct="1"/>
            <a:endParaRPr lang="fr-FR" sz="1600" dirty="0" smtClean="0"/>
          </a:p>
          <a:p>
            <a:pPr eaLnBrk="1" hangingPunct="1"/>
            <a:r>
              <a:rPr lang="fr-FR" sz="1600" b="1" dirty="0" smtClean="0"/>
              <a:t>Objectif :</a:t>
            </a:r>
            <a:r>
              <a:rPr lang="fr-FR" sz="1600" dirty="0" smtClean="0"/>
              <a:t> Demande d’un traitement biologique pour canalisations (débouchage, </a:t>
            </a:r>
            <a:r>
              <a:rPr lang="fr-FR" sz="1600" dirty="0" err="1" smtClean="0"/>
              <a:t>décolmatage</a:t>
            </a:r>
            <a:r>
              <a:rPr lang="fr-FR" sz="1600" dirty="0" smtClean="0"/>
              <a:t>, destructions des sources d’odeurs) et d’un traitement biologique pour fosse</a:t>
            </a:r>
          </a:p>
          <a:p>
            <a:pPr eaLnBrk="1" hangingPunct="1"/>
            <a:endParaRPr lang="fr-FR" sz="1600" dirty="0" smtClean="0"/>
          </a:p>
          <a:p>
            <a:pPr eaLnBrk="1" hangingPunct="1"/>
            <a:r>
              <a:rPr lang="fr-FR" sz="1600" b="1" dirty="0" smtClean="0"/>
              <a:t>Solution BWT PERMO : 		</a:t>
            </a:r>
            <a:r>
              <a:rPr lang="fr-FR" sz="1600" dirty="0" smtClean="0"/>
              <a:t>Pour les fosses : </a:t>
            </a:r>
            <a:r>
              <a:rPr lang="fr-FR" sz="1600" b="1" dirty="0" smtClean="0"/>
              <a:t>NUTRI STEP</a:t>
            </a:r>
          </a:p>
          <a:p>
            <a:pPr lvl="1">
              <a:buNone/>
            </a:pPr>
            <a:r>
              <a:rPr lang="fr-FR" sz="1600" dirty="0" smtClean="0"/>
              <a:t>				En continu : dosage de 20 à 50 g/m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, en fonction des débits</a:t>
            </a:r>
          </a:p>
          <a:p>
            <a:pPr lvl="1">
              <a:buNone/>
            </a:pPr>
            <a:r>
              <a:rPr lang="fr-FR" sz="1600" dirty="0" smtClean="0"/>
              <a:t>					</a:t>
            </a:r>
          </a:p>
          <a:p>
            <a:pPr lvl="1">
              <a:buNone/>
            </a:pPr>
            <a:r>
              <a:rPr lang="fr-FR" sz="1600" dirty="0"/>
              <a:t>	</a:t>
            </a:r>
            <a:r>
              <a:rPr lang="fr-FR" sz="1600" dirty="0" smtClean="0"/>
              <a:t>				Pour les canalisations : </a:t>
            </a:r>
            <a:r>
              <a:rPr lang="fr-FR" sz="1600" b="1" dirty="0" smtClean="0"/>
              <a:t>BACTER GT</a:t>
            </a:r>
            <a:endParaRPr lang="fr-FR" sz="1600" dirty="0" smtClean="0"/>
          </a:p>
          <a:p>
            <a:pPr eaLnBrk="1" hangingPunct="1">
              <a:buNone/>
            </a:pPr>
            <a:r>
              <a:rPr lang="fr-FR" sz="1600" dirty="0" smtClean="0"/>
              <a:t>			   	             Dosage : 10 à 20 ml/m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 en fonction du débit</a:t>
            </a:r>
          </a:p>
          <a:p>
            <a:pPr eaLnBrk="1" hangingPunct="1">
              <a:buNone/>
            </a:pPr>
            <a:endParaRPr lang="fr-FR" sz="1600" dirty="0" smtClean="0"/>
          </a:p>
          <a:p>
            <a:pPr eaLnBrk="1" hangingPunct="1"/>
            <a:r>
              <a:rPr lang="fr-FR" sz="1600" b="1" dirty="0"/>
              <a:t>CA estimé : </a:t>
            </a:r>
            <a:r>
              <a:rPr lang="fr-FR" sz="1600" dirty="0"/>
              <a:t>inconnu car débits non communiqués</a:t>
            </a:r>
          </a:p>
          <a:p>
            <a:pPr eaLnBrk="1" hangingPunct="1">
              <a:buNone/>
            </a:pPr>
            <a:r>
              <a:rPr lang="fr-FR" sz="1600" dirty="0" smtClean="0"/>
              <a:t>	Commande pour essai le 19 décembre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Bontoux</a:t>
            </a:r>
            <a:r>
              <a:rPr lang="fr-FR" dirty="0"/>
              <a:t> SA, P38</a:t>
            </a:r>
            <a:br>
              <a:rPr lang="fr-FR" dirty="0"/>
            </a:br>
            <a:endParaRPr lang="fr-FR" dirty="0" smtClean="0"/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70000"/>
              </a:lnSpc>
            </a:pPr>
            <a:r>
              <a:rPr lang="fr-FR" sz="2400" b="1" dirty="0" smtClean="0"/>
              <a:t>Production d’huiles essentielles</a:t>
            </a:r>
          </a:p>
          <a:p>
            <a:pPr eaLnBrk="1" hangingPunct="1">
              <a:lnSpc>
                <a:spcPct val="170000"/>
              </a:lnSpc>
            </a:pPr>
            <a:endParaRPr lang="fr-FR" sz="2400" b="1" dirty="0" smtClean="0"/>
          </a:p>
          <a:p>
            <a:pPr eaLnBrk="1" hangingPunct="1">
              <a:lnSpc>
                <a:spcPct val="170000"/>
              </a:lnSpc>
            </a:pPr>
            <a:r>
              <a:rPr lang="fr-FR" sz="2400" b="1" dirty="0" smtClean="0"/>
              <a:t>Problématique : </a:t>
            </a:r>
            <a:r>
              <a:rPr lang="fr-FR" sz="2400" dirty="0" smtClean="0"/>
              <a:t>mise en route récente de la STEP avec des bioréacteurs à membrane (BRM). Colmatage </a:t>
            </a:r>
            <a:r>
              <a:rPr lang="fr-FR" sz="2400" dirty="0"/>
              <a:t>des BRM : l’usine a identifié que le colmatage est lié à des cycles hydrocarbures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fr-FR" sz="2400" dirty="0" smtClean="0"/>
              <a:t>	Q = 45 m</a:t>
            </a:r>
            <a:r>
              <a:rPr lang="fr-FR" sz="2400" baseline="30000" dirty="0" smtClean="0"/>
              <a:t>3</a:t>
            </a:r>
            <a:r>
              <a:rPr lang="fr-FR" sz="2400" dirty="0" smtClean="0"/>
              <a:t> /j</a:t>
            </a:r>
          </a:p>
          <a:p>
            <a:pPr eaLnBrk="1" hangingPunct="1">
              <a:lnSpc>
                <a:spcPct val="170000"/>
              </a:lnSpc>
              <a:buNone/>
            </a:pPr>
            <a:endParaRPr lang="fr-FR" sz="2400" dirty="0" smtClean="0"/>
          </a:p>
          <a:p>
            <a:pPr eaLnBrk="1" hangingPunct="1">
              <a:lnSpc>
                <a:spcPct val="170000"/>
              </a:lnSpc>
            </a:pPr>
            <a:r>
              <a:rPr lang="fr-FR" sz="2400" b="1" dirty="0" smtClean="0"/>
              <a:t>Solution BWT PERMO : 	BACTER GT </a:t>
            </a:r>
            <a:r>
              <a:rPr lang="fr-FR" sz="2400" dirty="0" smtClean="0"/>
              <a:t>à 10 ppm pendant 7 jours puis 5 ppm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fr-FR" sz="2400" dirty="0" smtClean="0"/>
              <a:t>					</a:t>
            </a:r>
            <a:r>
              <a:rPr lang="fr-FR" sz="2400" b="1" dirty="0" smtClean="0"/>
              <a:t>BACTER HC </a:t>
            </a:r>
            <a:r>
              <a:rPr lang="fr-FR" sz="2400" dirty="0" smtClean="0"/>
              <a:t>à 3 ppm pendant 7 jours puis 1 ppm</a:t>
            </a:r>
          </a:p>
          <a:p>
            <a:pPr eaLnBrk="1" hangingPunct="1">
              <a:lnSpc>
                <a:spcPct val="170000"/>
              </a:lnSpc>
              <a:buNone/>
            </a:pPr>
            <a:endParaRPr lang="fr-FR" sz="2400" dirty="0" smtClean="0"/>
          </a:p>
          <a:p>
            <a:pPr eaLnBrk="1" hangingPunct="1">
              <a:lnSpc>
                <a:spcPct val="170000"/>
              </a:lnSpc>
            </a:pPr>
            <a:r>
              <a:rPr lang="fr-FR" sz="2400" b="1" dirty="0" smtClean="0"/>
              <a:t>CA estimé : </a:t>
            </a:r>
            <a:r>
              <a:rPr lang="fr-FR" sz="2400" dirty="0" smtClean="0"/>
              <a:t>1700 € /an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fr-FR" sz="2400" dirty="0" smtClean="0"/>
              <a:t>	Commande pour essai début 2013</a:t>
            </a:r>
          </a:p>
          <a:p>
            <a:pPr eaLnBrk="1" hangingPunct="1">
              <a:lnSpc>
                <a:spcPct val="170000"/>
              </a:lnSpc>
            </a:pPr>
            <a:endParaRPr lang="fr-FR" sz="24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4857752" y="1142984"/>
            <a:ext cx="307183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800" dirty="0"/>
              <a:t>VIA POLLUTEC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Laiterie </a:t>
            </a:r>
            <a:r>
              <a:rPr lang="fr-FR" dirty="0" err="1"/>
              <a:t>G</a:t>
            </a:r>
            <a:r>
              <a:rPr lang="fr-FR" dirty="0" err="1" smtClean="0"/>
              <a:t>aborit</a:t>
            </a:r>
            <a:r>
              <a:rPr lang="fr-FR" dirty="0"/>
              <a:t>, P44</a:t>
            </a:r>
            <a:br>
              <a:rPr lang="fr-FR" dirty="0"/>
            </a:br>
            <a:endParaRPr lang="fr-FR" dirty="0" smtClean="0"/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600" b="1" dirty="0" smtClean="0"/>
              <a:t>IAA : </a:t>
            </a:r>
            <a:r>
              <a:rPr lang="fr-FR" sz="1600" dirty="0" smtClean="0"/>
              <a:t>laiterie avec lagune de 5000 m3, débit entrant = </a:t>
            </a:r>
            <a:r>
              <a:rPr lang="fr-FR" sz="1600" dirty="0"/>
              <a:t>30 m</a:t>
            </a:r>
            <a:r>
              <a:rPr lang="fr-FR" sz="1600" baseline="30000" dirty="0"/>
              <a:t>3</a:t>
            </a:r>
            <a:r>
              <a:rPr lang="fr-FR" sz="1600" dirty="0"/>
              <a:t> /j</a:t>
            </a:r>
            <a:endParaRPr lang="fr-FR" sz="1600" baseline="30000" dirty="0" smtClean="0"/>
          </a:p>
          <a:p>
            <a:pPr eaLnBrk="1" hangingPunct="1">
              <a:buNone/>
            </a:pPr>
            <a:r>
              <a:rPr lang="fr-FR" sz="1600" dirty="0" smtClean="0"/>
              <a:t>	</a:t>
            </a:r>
          </a:p>
          <a:p>
            <a:r>
              <a:rPr lang="fr-FR" sz="1600" b="1" dirty="0" smtClean="0"/>
              <a:t>Problématique : </a:t>
            </a:r>
            <a:r>
              <a:rPr lang="fr-FR" sz="1600" dirty="0" smtClean="0"/>
              <a:t>en été, mauvaises odeurs et amas de graisses flottantes</a:t>
            </a:r>
          </a:p>
          <a:p>
            <a:pPr>
              <a:buNone/>
            </a:pPr>
            <a:r>
              <a:rPr lang="fr-FR" sz="1600" dirty="0" smtClean="0"/>
              <a:t>	</a:t>
            </a:r>
          </a:p>
          <a:p>
            <a:pPr eaLnBrk="1" hangingPunct="1"/>
            <a:r>
              <a:rPr lang="fr-FR" sz="1600" b="1" dirty="0" smtClean="0"/>
              <a:t>Solution BWT PERMO : </a:t>
            </a:r>
            <a:r>
              <a:rPr lang="fr-FR" sz="1600" dirty="0" smtClean="0"/>
              <a:t>	</a:t>
            </a:r>
            <a:r>
              <a:rPr lang="fr-FR" sz="1600" b="1" dirty="0" smtClean="0"/>
              <a:t>BACTER DAIRY</a:t>
            </a:r>
          </a:p>
          <a:p>
            <a:pPr eaLnBrk="1" hangingPunct="1"/>
            <a:endParaRPr lang="fr-FR" sz="1600" b="1" dirty="0" smtClean="0"/>
          </a:p>
          <a:p>
            <a:pPr eaLnBrk="1" hangingPunct="1"/>
            <a:r>
              <a:rPr lang="fr-FR" sz="1600" b="1" dirty="0" smtClean="0"/>
              <a:t>Essai</a:t>
            </a:r>
            <a:r>
              <a:rPr lang="fr-FR" sz="1600" dirty="0" smtClean="0"/>
              <a:t> sur 45 j de mi-juillet à fin septembre 2012</a:t>
            </a:r>
          </a:p>
          <a:p>
            <a:pPr eaLnBrk="1" hangingPunct="1">
              <a:buNone/>
            </a:pPr>
            <a:r>
              <a:rPr lang="fr-FR" sz="1600" dirty="0" smtClean="0"/>
              <a:t>	Jour 1 et 2 : ensemencement de la lagune (30 kg pour 5000 m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) </a:t>
            </a:r>
            <a:r>
              <a:rPr lang="fr-FR" sz="1600" dirty="0" smtClean="0">
                <a:sym typeface="Wingdings" pitchFamily="2" charset="2"/>
              </a:rPr>
              <a:t> </a:t>
            </a:r>
            <a:r>
              <a:rPr lang="fr-FR" sz="1600" dirty="0" smtClean="0"/>
              <a:t>6 ppm</a:t>
            </a:r>
          </a:p>
          <a:p>
            <a:pPr eaLnBrk="1" hangingPunct="1">
              <a:buNone/>
            </a:pPr>
            <a:r>
              <a:rPr lang="fr-FR" sz="1600" dirty="0" smtClean="0"/>
              <a:t>	Jour 3 à 25 : </a:t>
            </a:r>
            <a:r>
              <a:rPr lang="fr-FR" sz="1600" dirty="0" err="1" smtClean="0"/>
              <a:t>bioaugmentation</a:t>
            </a:r>
            <a:r>
              <a:rPr lang="fr-FR" sz="1600" dirty="0" smtClean="0"/>
              <a:t> sur le débit entrant (250 g / j) </a:t>
            </a:r>
            <a:r>
              <a:rPr lang="fr-FR" sz="1600" dirty="0" smtClean="0">
                <a:sym typeface="Wingdings" pitchFamily="2" charset="2"/>
              </a:rPr>
              <a:t></a:t>
            </a:r>
            <a:r>
              <a:rPr lang="fr-FR" sz="1600" dirty="0" smtClean="0"/>
              <a:t> 8 ppm</a:t>
            </a:r>
          </a:p>
          <a:p>
            <a:pPr eaLnBrk="1" hangingPunct="1">
              <a:buNone/>
            </a:pPr>
            <a:r>
              <a:rPr lang="fr-FR" sz="1600" dirty="0" smtClean="0"/>
              <a:t>	Jour 26 à 45 : entretien de la biomasse (350 g / 2 jours) </a:t>
            </a:r>
            <a:r>
              <a:rPr lang="fr-FR" sz="1600" dirty="0" smtClean="0">
                <a:sym typeface="Wingdings" pitchFamily="2" charset="2"/>
              </a:rPr>
              <a:t> </a:t>
            </a:r>
            <a:r>
              <a:rPr lang="fr-FR" sz="1600" dirty="0" smtClean="0"/>
              <a:t>6 ppm</a:t>
            </a:r>
          </a:p>
          <a:p>
            <a:pPr eaLnBrk="1" hangingPunct="1"/>
            <a:endParaRPr lang="fr-FR" sz="1600" dirty="0" smtClean="0"/>
          </a:p>
          <a:p>
            <a:pPr eaLnBrk="1" hangingPunct="1"/>
            <a:r>
              <a:rPr lang="fr-FR" sz="1600" b="1" dirty="0" smtClean="0"/>
              <a:t>CA = 1310 € + 1 commande annuelle de 1300 € </a:t>
            </a:r>
            <a:r>
              <a:rPr lang="fr-FR" sz="1600" dirty="0" smtClean="0"/>
              <a:t>pour traiter toute l’année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Maître Jacques, P44</a:t>
            </a:r>
            <a:br>
              <a:rPr lang="fr-FR" dirty="0"/>
            </a:br>
            <a:endParaRPr lang="fr-FR" dirty="0" smtClean="0"/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sz="1600" b="1" dirty="0" smtClean="0"/>
              <a:t>IAA : </a:t>
            </a:r>
            <a:r>
              <a:rPr lang="fr-FR" sz="1600" dirty="0" smtClean="0"/>
              <a:t>production de charcuteries. STEP physico-chimique en place : coagulant – floculant – </a:t>
            </a:r>
            <a:r>
              <a:rPr lang="fr-FR" sz="1600" dirty="0" err="1" smtClean="0"/>
              <a:t>flottateur</a:t>
            </a:r>
            <a:r>
              <a:rPr lang="fr-FR" sz="1600" dirty="0" smtClean="0"/>
              <a:t>. Les graisses (boues floculées) sont stockées en bac, 10 curages / an (390 € / curage + 70 € / T de graisse )</a:t>
            </a:r>
          </a:p>
          <a:p>
            <a:pPr eaLnBrk="1" hangingPunct="1">
              <a:buNone/>
            </a:pPr>
            <a:endParaRPr lang="fr-FR" sz="1600" dirty="0" smtClean="0"/>
          </a:p>
          <a:p>
            <a:pPr eaLnBrk="1" hangingPunct="1"/>
            <a:r>
              <a:rPr lang="fr-FR" sz="1600" b="1" dirty="0" smtClean="0"/>
              <a:t>Objectif : </a:t>
            </a:r>
            <a:r>
              <a:rPr lang="fr-FR" sz="1600" dirty="0" smtClean="0"/>
              <a:t>réduire la fréquence des curages</a:t>
            </a:r>
          </a:p>
          <a:p>
            <a:pPr eaLnBrk="1" hangingPunct="1"/>
            <a:endParaRPr lang="fr-FR" sz="1600" dirty="0" smtClean="0"/>
          </a:p>
          <a:p>
            <a:r>
              <a:rPr lang="fr-FR" sz="1600" b="1" dirty="0" smtClean="0"/>
              <a:t>Solution BWT PERMO : </a:t>
            </a:r>
            <a:r>
              <a:rPr lang="fr-FR" sz="1600" dirty="0" smtClean="0"/>
              <a:t>	</a:t>
            </a:r>
            <a:r>
              <a:rPr lang="fr-FR" sz="1600" b="1" dirty="0" smtClean="0"/>
              <a:t>BACTER GT </a:t>
            </a:r>
            <a:r>
              <a:rPr lang="fr-FR" sz="1600" dirty="0"/>
              <a:t>à 5 à 10 </a:t>
            </a:r>
            <a:r>
              <a:rPr lang="fr-FR" sz="1600" dirty="0" smtClean="0"/>
              <a:t>ml/m</a:t>
            </a:r>
            <a:r>
              <a:rPr lang="fr-FR" sz="1600" baseline="30000" dirty="0" smtClean="0"/>
              <a:t>3</a:t>
            </a:r>
            <a:r>
              <a:rPr lang="fr-FR" sz="1600" b="1" dirty="0"/>
              <a:t> </a:t>
            </a:r>
            <a:r>
              <a:rPr lang="fr-FR" sz="1600" dirty="0" smtClean="0"/>
              <a:t>dans l’effluent entrant, </a:t>
            </a:r>
          </a:p>
          <a:p>
            <a:pPr lvl="3">
              <a:buNone/>
            </a:pPr>
            <a:r>
              <a:rPr lang="fr-FR" sz="1600" dirty="0"/>
              <a:t>	</a:t>
            </a:r>
            <a:r>
              <a:rPr lang="fr-FR" sz="1600" dirty="0" smtClean="0"/>
              <a:t>		</a:t>
            </a:r>
            <a:r>
              <a:rPr lang="fr-FR" sz="1600" b="1" dirty="0" smtClean="0"/>
              <a:t>BACTER DAIRY </a:t>
            </a:r>
            <a:r>
              <a:rPr lang="fr-FR" sz="1600" dirty="0" smtClean="0"/>
              <a:t>dans le bac de stockage des graisses, </a:t>
            </a:r>
          </a:p>
          <a:p>
            <a:pPr eaLnBrk="1" hangingPunct="1">
              <a:buNone/>
            </a:pPr>
            <a:r>
              <a:rPr lang="fr-FR" sz="1600" dirty="0"/>
              <a:t>	</a:t>
            </a:r>
            <a:r>
              <a:rPr lang="fr-FR" sz="1600" dirty="0" smtClean="0"/>
              <a:t>			</a:t>
            </a:r>
            <a:r>
              <a:rPr lang="fr-FR" sz="1600" dirty="0" err="1" smtClean="0"/>
              <a:t>Bioaugmentation</a:t>
            </a:r>
            <a:r>
              <a:rPr lang="fr-FR" sz="1600" dirty="0" smtClean="0"/>
              <a:t> : 2 sachets 2 fois / semaine pendant 3 semaines</a:t>
            </a:r>
          </a:p>
          <a:p>
            <a:pPr eaLnBrk="1" hangingPunct="1">
              <a:buNone/>
            </a:pPr>
            <a:r>
              <a:rPr lang="fr-FR" sz="1600" dirty="0"/>
              <a:t>	</a:t>
            </a:r>
            <a:r>
              <a:rPr lang="fr-FR" sz="1600" dirty="0" smtClean="0"/>
              <a:t>			Entretien : 1 sachet 3 fois / semaine</a:t>
            </a:r>
          </a:p>
          <a:p>
            <a:pPr eaLnBrk="1" hangingPunct="1">
              <a:buNone/>
            </a:pPr>
            <a:endParaRPr lang="fr-FR" sz="1600" dirty="0" smtClean="0"/>
          </a:p>
          <a:p>
            <a:pPr eaLnBrk="1" hangingPunct="1"/>
            <a:r>
              <a:rPr lang="fr-FR" sz="1600" b="1" dirty="0" smtClean="0"/>
              <a:t>Potentiel annuel : 2765 € /an</a:t>
            </a:r>
            <a:r>
              <a:rPr lang="fr-FR" sz="1600" dirty="0" smtClean="0"/>
              <a:t> avec un gain estimé pour le client à 1300 €/an</a:t>
            </a:r>
          </a:p>
          <a:p>
            <a:pPr eaLnBrk="1" hangingPunct="1">
              <a:buNone/>
            </a:pPr>
            <a:r>
              <a:rPr lang="fr-FR" sz="1600" dirty="0" smtClean="0"/>
              <a:t>	Commande prévue en février 2013 pour un essai industriel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La problématique graisse en IAA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456" y="990601"/>
            <a:ext cx="6067056" cy="5334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fr-FR" sz="2000" dirty="0" smtClean="0"/>
              <a:t>Canalisations : 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fr-FR" sz="2000" dirty="0"/>
              <a:t>	</a:t>
            </a:r>
            <a:r>
              <a:rPr lang="fr-FR" sz="2000" dirty="0" smtClean="0"/>
              <a:t>Pendant le nettoyage : graisses liquides 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fr-FR" sz="2000" dirty="0"/>
              <a:t>	</a:t>
            </a:r>
            <a:r>
              <a:rPr lang="fr-FR" sz="2000" dirty="0" smtClean="0"/>
              <a:t>Quand la T° des effluents baisse : solidification</a:t>
            </a:r>
          </a:p>
          <a:p>
            <a:pPr eaLnBrk="1" hangingPunct="1">
              <a:lnSpc>
                <a:spcPct val="100000"/>
              </a:lnSpc>
              <a:buNone/>
            </a:pPr>
            <a:endParaRPr lang="fr-FR" sz="2000" dirty="0" smtClean="0"/>
          </a:p>
          <a:p>
            <a:pPr eaLnBrk="1" hangingPunct="1">
              <a:lnSpc>
                <a:spcPct val="100000"/>
              </a:lnSpc>
              <a:buNone/>
            </a:pPr>
            <a:r>
              <a:rPr lang="fr-FR" sz="2000" dirty="0" smtClean="0">
                <a:sym typeface="Wingdings" pitchFamily="2" charset="2"/>
              </a:rPr>
              <a:t>	 Dépôt puis encombrement voire bouchage des canalisations</a:t>
            </a:r>
          </a:p>
          <a:p>
            <a:pPr eaLnBrk="1" hangingPunct="1">
              <a:lnSpc>
                <a:spcPct val="100000"/>
              </a:lnSpc>
              <a:buNone/>
            </a:pPr>
            <a:endParaRPr lang="fr-FR" sz="2000" dirty="0" smtClean="0"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fr-FR" sz="2000" dirty="0" smtClean="0">
                <a:sym typeface="Wingdings" pitchFamily="2" charset="2"/>
              </a:rPr>
              <a:t>	 Odeurs liées à la fermentation</a:t>
            </a:r>
          </a:p>
          <a:p>
            <a:pPr eaLnBrk="1" hangingPunct="1">
              <a:lnSpc>
                <a:spcPct val="100000"/>
              </a:lnSpc>
            </a:pPr>
            <a:endParaRPr lang="fr-FR" sz="2000" dirty="0" smtClean="0"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</a:pPr>
            <a:endParaRPr lang="it-IT" sz="2000" dirty="0" smtClean="0"/>
          </a:p>
          <a:p>
            <a:pPr>
              <a:lnSpc>
                <a:spcPct val="100000"/>
              </a:lnSpc>
            </a:pPr>
            <a:r>
              <a:rPr lang="fr-FR" sz="2000" dirty="0">
                <a:sym typeface="Wingdings" pitchFamily="2" charset="2"/>
              </a:rPr>
              <a:t>En lagunes : </a:t>
            </a:r>
            <a:endParaRPr lang="fr-FR" sz="200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buNone/>
            </a:pPr>
            <a:r>
              <a:rPr lang="fr-FR" sz="2000" dirty="0">
                <a:sym typeface="Wingdings" pitchFamily="2" charset="2"/>
              </a:rPr>
              <a:t>	</a:t>
            </a:r>
            <a:r>
              <a:rPr lang="fr-FR" sz="2000" dirty="0" smtClean="0">
                <a:sym typeface="Wingdings" pitchFamily="2" charset="2"/>
              </a:rPr>
              <a:t>Formation </a:t>
            </a:r>
            <a:r>
              <a:rPr lang="fr-FR" sz="2000" dirty="0">
                <a:sym typeface="Wingdings" pitchFamily="2" charset="2"/>
              </a:rPr>
              <a:t>d’amas </a:t>
            </a:r>
            <a:r>
              <a:rPr lang="fr-FR" sz="2000" dirty="0" smtClean="0">
                <a:sym typeface="Wingdings" pitchFamily="2" charset="2"/>
              </a:rPr>
              <a:t>flottants</a:t>
            </a:r>
            <a:endParaRPr lang="fr-FR" sz="2000" dirty="0">
              <a:sym typeface="Wingdings" pitchFamily="2" charset="2"/>
            </a:endParaRPr>
          </a:p>
        </p:txBody>
      </p:sp>
      <p:pic>
        <p:nvPicPr>
          <p:cNvPr id="6" name="Image 5" descr="dépot gr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142984"/>
            <a:ext cx="2357454" cy="1768091"/>
          </a:xfrm>
          <a:prstGeom prst="rect">
            <a:avLst/>
          </a:prstGeom>
        </p:spPr>
      </p:pic>
      <p:pic>
        <p:nvPicPr>
          <p:cNvPr id="7" name="Image 6" descr="puto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357562"/>
            <a:ext cx="2214578" cy="2827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problématique graisse en IAA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>
                <a:sym typeface="Wingdings" pitchFamily="2" charset="2"/>
              </a:rPr>
              <a:t>En STEP biologique : </a:t>
            </a:r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r>
              <a:rPr lang="fr-FR" dirty="0" smtClean="0">
                <a:sym typeface="Wingdings" pitchFamily="2" charset="2"/>
              </a:rPr>
              <a:t>Augmentation </a:t>
            </a:r>
            <a:r>
              <a:rPr lang="fr-FR" dirty="0">
                <a:sym typeface="Wingdings" pitchFamily="2" charset="2"/>
              </a:rPr>
              <a:t>de la DCO, de la DBO5, </a:t>
            </a:r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Si écoulement irréguliers : biomasse pas adaptée</a:t>
            </a:r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r>
              <a:rPr lang="fr-FR" dirty="0" smtClean="0"/>
              <a:t>Développement </a:t>
            </a:r>
            <a:r>
              <a:rPr lang="fr-FR" dirty="0"/>
              <a:t>de bactéries filamenteuses (avec les problèmes qui en découlent de foisonnement et de moussage), </a:t>
            </a:r>
          </a:p>
          <a:p>
            <a:pPr>
              <a:lnSpc>
                <a:spcPct val="100000"/>
              </a:lnSpc>
              <a:buFont typeface="Wingdings" pitchFamily="2" charset="2"/>
              <a:buChar char="à"/>
            </a:pPr>
            <a:r>
              <a:rPr lang="fr-FR" dirty="0" smtClean="0"/>
              <a:t>Difficultés </a:t>
            </a:r>
            <a:r>
              <a:rPr lang="fr-FR" dirty="0"/>
              <a:t>pour la déshydratation mécanique des boues.</a:t>
            </a:r>
          </a:p>
        </p:txBody>
      </p:sp>
      <p:pic>
        <p:nvPicPr>
          <p:cNvPr id="4" name="Image 3" descr="clarificateu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143248"/>
            <a:ext cx="4214248" cy="3160686"/>
          </a:xfrm>
          <a:prstGeom prst="rect">
            <a:avLst/>
          </a:prstGeom>
        </p:spPr>
      </p:pic>
      <p:pic>
        <p:nvPicPr>
          <p:cNvPr id="5" name="Image 4" descr="11983,203wide,BiolixMarche180px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429000"/>
            <a:ext cx="2499752" cy="2499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Elimination des graisses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456" y="952520"/>
            <a:ext cx="8890000" cy="5334000"/>
          </a:xfrm>
        </p:spPr>
        <p:txBody>
          <a:bodyPr/>
          <a:lstStyle/>
          <a:p>
            <a:pPr eaLnBrk="1" hangingPunct="1"/>
            <a:r>
              <a:rPr lang="fr-FR" sz="2000" dirty="0" smtClean="0"/>
              <a:t>Graisses récupérées par flottation (éventuellement avec coagulant et/ou floculant)</a:t>
            </a:r>
          </a:p>
          <a:p>
            <a:pPr eaLnBrk="1" hangingPunct="1"/>
            <a:r>
              <a:rPr lang="fr-FR" sz="2000" dirty="0" smtClean="0"/>
              <a:t>Curage et élimination en tant que déchet industriel en incinération ou en méthanisation</a:t>
            </a:r>
          </a:p>
        </p:txBody>
      </p:sp>
      <p:pic>
        <p:nvPicPr>
          <p:cNvPr id="4" name="Image 3" descr="camion.bmp"/>
          <p:cNvPicPr>
            <a:picLocks noChangeAspect="1"/>
          </p:cNvPicPr>
          <p:nvPr/>
        </p:nvPicPr>
        <p:blipFill>
          <a:blip r:embed="rId2"/>
          <a:srcRect l="15543" r="15543"/>
          <a:stretch>
            <a:fillRect/>
          </a:stretch>
        </p:blipFill>
        <p:spPr>
          <a:xfrm>
            <a:off x="2714612" y="2786058"/>
            <a:ext cx="4251245" cy="3171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Solution BWT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74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BWT BACTER GT</a:t>
            </a:r>
            <a:endParaRPr lang="fr-FR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fr-FR" sz="2400" b="1" dirty="0" smtClean="0"/>
              <a:t>Formulation liquide à base : </a:t>
            </a:r>
          </a:p>
          <a:p>
            <a:pPr lvl="1">
              <a:lnSpc>
                <a:spcPct val="120000"/>
              </a:lnSpc>
            </a:pPr>
            <a:r>
              <a:rPr lang="fr-FR" sz="2400" dirty="0" smtClean="0"/>
              <a:t>d'enzymes émulsifiantes </a:t>
            </a:r>
          </a:p>
          <a:p>
            <a:pPr lvl="1">
              <a:lnSpc>
                <a:spcPct val="120000"/>
              </a:lnSpc>
            </a:pPr>
            <a:r>
              <a:rPr lang="fr-FR" sz="2400" dirty="0" smtClean="0"/>
              <a:t>bactéries </a:t>
            </a:r>
            <a:r>
              <a:rPr lang="fr-FR" sz="2400" i="1" dirty="0" err="1" smtClean="0"/>
              <a:t>Bacillus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sp</a:t>
            </a:r>
            <a:r>
              <a:rPr lang="fr-FR" sz="2400" i="1" dirty="0" smtClean="0"/>
              <a:t> </a:t>
            </a:r>
            <a:r>
              <a:rPr lang="fr-FR" sz="2400" dirty="0" smtClean="0"/>
              <a:t>(1*10</a:t>
            </a:r>
            <a:r>
              <a:rPr lang="fr-FR" sz="2400" baseline="30000" dirty="0" smtClean="0"/>
              <a:t>8</a:t>
            </a:r>
            <a:r>
              <a:rPr lang="fr-FR" sz="2400" dirty="0" smtClean="0"/>
              <a:t> / ml)</a:t>
            </a:r>
          </a:p>
          <a:p>
            <a:pPr lvl="1">
              <a:lnSpc>
                <a:spcPct val="120000"/>
              </a:lnSpc>
              <a:buNone/>
            </a:pPr>
            <a:endParaRPr lang="fr-FR" sz="2400" dirty="0"/>
          </a:p>
          <a:p>
            <a:pPr>
              <a:lnSpc>
                <a:spcPct val="120000"/>
              </a:lnSpc>
            </a:pPr>
            <a:r>
              <a:rPr lang="fr-FR" sz="2400" b="1" dirty="0" smtClean="0"/>
              <a:t>Rôle: </a:t>
            </a:r>
            <a:r>
              <a:rPr lang="fr-FR" sz="2400" dirty="0" smtClean="0"/>
              <a:t>émulsionner les graisses animales et végétales et commencer la biodégradation</a:t>
            </a:r>
          </a:p>
          <a:p>
            <a:pPr>
              <a:lnSpc>
                <a:spcPct val="120000"/>
              </a:lnSpc>
            </a:pPr>
            <a:endParaRPr lang="fr-FR" sz="2400" dirty="0" smtClean="0"/>
          </a:p>
          <a:p>
            <a:pPr>
              <a:lnSpc>
                <a:spcPct val="120000"/>
              </a:lnSpc>
            </a:pPr>
            <a:r>
              <a:rPr lang="fr-FR" sz="2400" b="1" dirty="0" smtClean="0"/>
              <a:t>Points d’applications : 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Canalisations,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fr-FR" sz="2400" dirty="0" smtClean="0"/>
              <a:t>	Bassins tampons,</a:t>
            </a:r>
            <a:endParaRPr lang="fr-FR" sz="2400" dirty="0"/>
          </a:p>
          <a:p>
            <a:pPr eaLnBrk="1" hangingPunct="1">
              <a:lnSpc>
                <a:spcPct val="120000"/>
              </a:lnSpc>
              <a:buNone/>
            </a:pPr>
            <a:r>
              <a:rPr lang="fr-FR" sz="2400" dirty="0" smtClean="0"/>
              <a:t>	Stations de relevage,</a:t>
            </a:r>
            <a:endParaRPr lang="fr-FR" sz="2400" dirty="0"/>
          </a:p>
          <a:p>
            <a:pPr eaLnBrk="1" hangingPunct="1">
              <a:lnSpc>
                <a:spcPct val="120000"/>
              </a:lnSpc>
              <a:buNone/>
            </a:pPr>
            <a:r>
              <a:rPr lang="fr-FR" sz="2400" dirty="0" smtClean="0"/>
              <a:t>	Clarificateurs, </a:t>
            </a:r>
            <a:endParaRPr lang="fr-FR" sz="2400" dirty="0"/>
          </a:p>
          <a:p>
            <a:pPr eaLnBrk="1" hangingPunct="1">
              <a:lnSpc>
                <a:spcPct val="12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Bioréacteurs </a:t>
            </a:r>
            <a:r>
              <a:rPr lang="fr-FR" sz="2400" dirty="0"/>
              <a:t>à </a:t>
            </a:r>
            <a:r>
              <a:rPr lang="fr-FR" sz="2400" dirty="0" smtClean="0"/>
              <a:t>membrane,</a:t>
            </a:r>
          </a:p>
          <a:p>
            <a:pPr>
              <a:lnSpc>
                <a:spcPct val="120000"/>
              </a:lnSpc>
              <a:buNone/>
            </a:pPr>
            <a:r>
              <a:rPr lang="fr-FR" sz="2400" dirty="0"/>
              <a:t>	</a:t>
            </a:r>
            <a:r>
              <a:rPr lang="fr-FR" sz="2400" dirty="0" smtClean="0"/>
              <a:t>Digesteurs à boues</a:t>
            </a:r>
            <a:endParaRPr lang="it-IT" sz="2400" dirty="0" smtClean="0"/>
          </a:p>
        </p:txBody>
      </p:sp>
      <p:pic>
        <p:nvPicPr>
          <p:cNvPr id="5" name="Image 4" descr="GT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2777" r="19445"/>
          <a:stretch>
            <a:fillRect/>
          </a:stretch>
        </p:blipFill>
        <p:spPr>
          <a:xfrm>
            <a:off x="6000760" y="3071810"/>
            <a:ext cx="1958591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Canalisations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b="1" dirty="0" smtClean="0"/>
              <a:t>Pb des graisses : </a:t>
            </a:r>
          </a:p>
          <a:p>
            <a:pPr lvl="1">
              <a:lnSpc>
                <a:spcPct val="120000"/>
              </a:lnSpc>
            </a:pPr>
            <a:r>
              <a:rPr lang="fr-FR" dirty="0" smtClean="0"/>
              <a:t>Dépôts (risque de colmatage et d’inondation)</a:t>
            </a:r>
          </a:p>
          <a:p>
            <a:pPr lvl="1">
              <a:lnSpc>
                <a:spcPct val="120000"/>
              </a:lnSpc>
            </a:pPr>
            <a:r>
              <a:rPr lang="fr-FR" dirty="0" smtClean="0"/>
              <a:t>Mauvaises odeurs</a:t>
            </a: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>
              <a:lnSpc>
                <a:spcPct val="120000"/>
              </a:lnSpc>
            </a:pPr>
            <a:r>
              <a:rPr lang="fr-FR" b="1" dirty="0" smtClean="0"/>
              <a:t>Objectif :</a:t>
            </a:r>
            <a:r>
              <a:rPr lang="fr-FR" dirty="0" smtClean="0"/>
              <a:t> coloniser les canalisations </a:t>
            </a:r>
            <a:r>
              <a:rPr lang="fr-FR" dirty="0"/>
              <a:t>avec des </a:t>
            </a:r>
            <a:r>
              <a:rPr lang="fr-FR" dirty="0" smtClean="0"/>
              <a:t>micro-organismes</a:t>
            </a:r>
          </a:p>
          <a:p>
            <a:pPr>
              <a:lnSpc>
                <a:spcPct val="120000"/>
              </a:lnSpc>
            </a:pPr>
            <a:endParaRPr lang="fr-FR" dirty="0" smtClean="0"/>
          </a:p>
          <a:p>
            <a:pPr>
              <a:lnSpc>
                <a:spcPct val="120000"/>
              </a:lnSpc>
            </a:pPr>
            <a:r>
              <a:rPr lang="fr-FR" b="1" dirty="0" smtClean="0"/>
              <a:t>Dosage BWT BACTER GT : 	</a:t>
            </a:r>
            <a:r>
              <a:rPr lang="fr-FR" dirty="0" smtClean="0"/>
              <a:t>300 ml / jour dans chaque canalisation</a:t>
            </a:r>
          </a:p>
          <a:p>
            <a:pPr>
              <a:lnSpc>
                <a:spcPct val="120000"/>
              </a:lnSpc>
              <a:buNone/>
            </a:pPr>
            <a:r>
              <a:rPr lang="fr-FR" dirty="0"/>
              <a:t>	</a:t>
            </a:r>
            <a:r>
              <a:rPr lang="fr-FR" dirty="0" smtClean="0"/>
              <a:t>				ou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10 à 20 ml/m</a:t>
            </a:r>
            <a:r>
              <a:rPr lang="fr-FR" b="1" baseline="30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en continu, selon le débit </a:t>
            </a:r>
          </a:p>
          <a:p>
            <a:pPr>
              <a:lnSpc>
                <a:spcPct val="120000"/>
              </a:lnSpc>
              <a:buNone/>
            </a:pPr>
            <a:r>
              <a:rPr lang="fr-FR" dirty="0"/>
              <a:t>	</a:t>
            </a:r>
            <a:r>
              <a:rPr lang="fr-FR" dirty="0" smtClean="0"/>
              <a:t>En </a:t>
            </a:r>
            <a:r>
              <a:rPr lang="fr-FR" dirty="0"/>
              <a:t>cas de : </a:t>
            </a:r>
          </a:p>
          <a:p>
            <a:pPr>
              <a:lnSpc>
                <a:spcPct val="120000"/>
              </a:lnSpc>
              <a:buNone/>
            </a:pPr>
            <a:r>
              <a:rPr lang="fr-FR" dirty="0"/>
              <a:t>	- </a:t>
            </a:r>
            <a:r>
              <a:rPr lang="fr-FR" dirty="0" smtClean="0"/>
              <a:t>Colmatage : +</a:t>
            </a:r>
            <a:r>
              <a:rPr lang="fr-FR" dirty="0"/>
              <a:t>100</a:t>
            </a:r>
            <a:r>
              <a:rPr lang="fr-FR" dirty="0" smtClean="0"/>
              <a:t>%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 </a:t>
            </a:r>
            <a:r>
              <a:rPr lang="fr-FR" dirty="0"/>
              <a:t>Présence d'odeurs </a:t>
            </a:r>
            <a:r>
              <a:rPr lang="fr-FR" dirty="0" smtClean="0"/>
              <a:t>: +</a:t>
            </a:r>
            <a:r>
              <a:rPr lang="fr-FR" dirty="0"/>
              <a:t>200 </a:t>
            </a:r>
            <a:r>
              <a:rPr lang="fr-FR" dirty="0" smtClean="0"/>
              <a:t>%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 Température </a:t>
            </a:r>
            <a:r>
              <a:rPr lang="fr-FR" dirty="0" smtClean="0"/>
              <a:t>froide : +</a:t>
            </a:r>
            <a:r>
              <a:rPr lang="fr-FR" dirty="0"/>
              <a:t>30</a:t>
            </a:r>
            <a:r>
              <a:rPr lang="fr-FR" dirty="0" smtClean="0"/>
              <a:t>%</a:t>
            </a:r>
          </a:p>
          <a:p>
            <a:pPr>
              <a:lnSpc>
                <a:spcPct val="120000"/>
              </a:lnSpc>
              <a:buNone/>
            </a:pPr>
            <a:endParaRPr lang="it-IT" dirty="0"/>
          </a:p>
          <a:p>
            <a:pPr>
              <a:lnSpc>
                <a:spcPct val="120000"/>
              </a:lnSpc>
            </a:pPr>
            <a:r>
              <a:rPr lang="fr-FR" b="1" dirty="0" smtClean="0"/>
              <a:t>Où : </a:t>
            </a:r>
            <a:r>
              <a:rPr lang="fr-FR" dirty="0" smtClean="0"/>
              <a:t>dans les siphons</a:t>
            </a:r>
          </a:p>
        </p:txBody>
      </p:sp>
      <p:pic>
        <p:nvPicPr>
          <p:cNvPr id="4" name="Image 3" descr="avaloi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278606"/>
            <a:ext cx="2467028" cy="207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Canalisations</a:t>
            </a:r>
            <a:endParaRPr lang="fr-F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b="1" dirty="0"/>
              <a:t>Comment : </a:t>
            </a:r>
            <a:endParaRPr lang="fr-FR" sz="2000" b="1" dirty="0" smtClean="0"/>
          </a:p>
          <a:p>
            <a:pPr>
              <a:lnSpc>
                <a:spcPct val="100000"/>
              </a:lnSpc>
              <a:buNone/>
            </a:pPr>
            <a:r>
              <a:rPr lang="fr-FR" sz="2000" dirty="0"/>
              <a:t>	</a:t>
            </a:r>
            <a:r>
              <a:rPr lang="fr-FR" sz="2000" dirty="0" smtClean="0"/>
              <a:t>Avec </a:t>
            </a:r>
            <a:r>
              <a:rPr lang="fr-FR" sz="2000" dirty="0"/>
              <a:t>une pompe doseuse</a:t>
            </a:r>
          </a:p>
          <a:p>
            <a:pPr>
              <a:lnSpc>
                <a:spcPct val="100000"/>
              </a:lnSpc>
              <a:buNone/>
            </a:pPr>
            <a:r>
              <a:rPr lang="fr-FR" sz="2000" dirty="0"/>
              <a:t>	Injection en continu ou sur </a:t>
            </a:r>
            <a:r>
              <a:rPr lang="fr-FR" sz="2000" dirty="0" err="1" smtClean="0"/>
              <a:t>timer</a:t>
            </a:r>
            <a:endParaRPr lang="fr-FR" sz="2000" dirty="0" smtClean="0"/>
          </a:p>
          <a:p>
            <a:pPr>
              <a:lnSpc>
                <a:spcPct val="100000"/>
              </a:lnSpc>
              <a:buNone/>
            </a:pPr>
            <a:r>
              <a:rPr lang="fr-FR" sz="2000" dirty="0"/>
              <a:t>	</a:t>
            </a:r>
            <a:r>
              <a:rPr lang="fr-FR" sz="2000" dirty="0" smtClean="0"/>
              <a:t> </a:t>
            </a:r>
            <a:r>
              <a:rPr lang="fr-FR" sz="2000" dirty="0"/>
              <a:t>en cas de désinfections régulières </a:t>
            </a:r>
            <a:endParaRPr lang="fr-FR" sz="2000" dirty="0" smtClean="0"/>
          </a:p>
          <a:p>
            <a:pPr>
              <a:lnSpc>
                <a:spcPct val="100000"/>
              </a:lnSpc>
              <a:buNone/>
            </a:pPr>
            <a:r>
              <a:rPr lang="fr-FR" sz="2000" dirty="0"/>
              <a:t>	</a:t>
            </a:r>
            <a:r>
              <a:rPr lang="fr-FR" sz="2000" dirty="0" smtClean="0"/>
              <a:t>(</a:t>
            </a:r>
            <a:r>
              <a:rPr lang="fr-FR" sz="2000" dirty="0"/>
              <a:t>ex: injecter après </a:t>
            </a:r>
            <a:r>
              <a:rPr lang="fr-FR" sz="2000" dirty="0" smtClean="0"/>
              <a:t>le nettoyage du soir</a:t>
            </a:r>
            <a:r>
              <a:rPr lang="fr-FR" sz="2000" dirty="0" smtClean="0">
                <a:sym typeface="Wingdings" pitchFamily="2" charset="2"/>
              </a:rPr>
              <a:t>)</a:t>
            </a:r>
            <a:endParaRPr lang="it-IT" sz="2000" dirty="0"/>
          </a:p>
          <a:p>
            <a:pPr eaLnBrk="1" hangingPunct="1">
              <a:lnSpc>
                <a:spcPct val="100000"/>
              </a:lnSpc>
            </a:pPr>
            <a:endParaRPr lang="it-IT" sz="2000" dirty="0" smtClean="0"/>
          </a:p>
          <a:p>
            <a:pPr eaLnBrk="1" hangingPunct="1">
              <a:lnSpc>
                <a:spcPct val="100000"/>
              </a:lnSpc>
            </a:pPr>
            <a:r>
              <a:rPr lang="it-IT" sz="2000" b="1" dirty="0" smtClean="0"/>
              <a:t>Avantages : </a:t>
            </a:r>
            <a:endParaRPr lang="it-IT" sz="2000" b="1" dirty="0"/>
          </a:p>
          <a:p>
            <a:pPr lvl="1">
              <a:lnSpc>
                <a:spcPct val="100000"/>
              </a:lnSpc>
            </a:pPr>
            <a:r>
              <a:rPr lang="it-IT" sz="2000" dirty="0" smtClean="0"/>
              <a:t>Élimination des goulets d'étranglement</a:t>
            </a:r>
          </a:p>
          <a:p>
            <a:pPr lvl="1">
              <a:lnSpc>
                <a:spcPct val="100000"/>
              </a:lnSpc>
            </a:pPr>
            <a:r>
              <a:rPr lang="it-IT" sz="2000" dirty="0" smtClean="0"/>
              <a:t>Pas d’inondation</a:t>
            </a:r>
          </a:p>
          <a:p>
            <a:pPr lvl="1">
              <a:lnSpc>
                <a:spcPct val="100000"/>
              </a:lnSpc>
            </a:pPr>
            <a:r>
              <a:rPr lang="it-IT" sz="2000" dirty="0" smtClean="0"/>
              <a:t>Réduction des odeurs</a:t>
            </a:r>
          </a:p>
          <a:p>
            <a:pPr lvl="1">
              <a:lnSpc>
                <a:spcPct val="100000"/>
              </a:lnSpc>
            </a:pPr>
            <a:r>
              <a:rPr lang="it-IT" sz="2000" dirty="0" smtClean="0"/>
              <a:t>Prévention de la corrosion</a:t>
            </a:r>
          </a:p>
          <a:p>
            <a:pPr lvl="1">
              <a:lnSpc>
                <a:spcPct val="100000"/>
              </a:lnSpc>
            </a:pPr>
            <a:r>
              <a:rPr lang="it-IT" sz="2000" dirty="0" smtClean="0"/>
              <a:t>Extension des intervalles de nettoyage / maintenance</a:t>
            </a:r>
          </a:p>
          <a:p>
            <a:pPr lvl="1">
              <a:lnSpc>
                <a:spcPct val="100000"/>
              </a:lnSpc>
            </a:pPr>
            <a:r>
              <a:rPr lang="it-IT" sz="2000" dirty="0"/>
              <a:t>G</a:t>
            </a:r>
            <a:r>
              <a:rPr lang="it-IT" sz="2000" dirty="0" smtClean="0"/>
              <a:t>ain de temps pour l'entretien</a:t>
            </a:r>
          </a:p>
        </p:txBody>
      </p:sp>
      <p:pic>
        <p:nvPicPr>
          <p:cNvPr id="4" name="Image 3" descr="Cleaning_agro_464x3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848" y="857232"/>
            <a:ext cx="3882308" cy="266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standard">
  <a:themeElements>
    <a:clrScheme name="BWT For You and Planet Blue.">
      <a:dk1>
        <a:srgbClr val="4F81BD"/>
      </a:dk1>
      <a:lt1>
        <a:sysClr val="window" lastClr="FFFFFF"/>
      </a:lt1>
      <a:dk2>
        <a:srgbClr val="4F81BD"/>
      </a:dk2>
      <a:lt2>
        <a:srgbClr val="EEECE1"/>
      </a:lt2>
      <a:accent1>
        <a:srgbClr val="4F81BD"/>
      </a:accent1>
      <a:accent2>
        <a:srgbClr val="1F497D"/>
      </a:accent2>
      <a:accent3>
        <a:srgbClr val="4F81BD"/>
      </a:accent3>
      <a:accent4>
        <a:srgbClr val="B8CCE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1ED0A54D6ED459323F33137DCCEC3" ma:contentTypeVersion="2" ma:contentTypeDescription="Crée un document." ma:contentTypeScope="" ma:versionID="bcb92689289079b133100fb8a78e8764">
  <xsd:schema xmlns:xsd="http://www.w3.org/2001/XMLSchema" xmlns:p="http://schemas.microsoft.com/office/2006/metadata/properties" xmlns:ns2="ed3e0c52-94af-47e9-95d6-4788a2291907" targetNamespace="http://schemas.microsoft.com/office/2006/metadata/properties" ma:root="true" ma:fieldsID="65204d9194d173a10988e2a5d3cdd874" ns2:_="">
    <xsd:import namespace="ed3e0c52-94af-47e9-95d6-4788a2291907"/>
    <xsd:element name="properties">
      <xsd:complexType>
        <xsd:sequence>
          <xsd:element name="documentManagement">
            <xsd:complexType>
              <xsd:all>
                <xsd:element ref="ns2:Dur_x00e9_e_x0020_de_x0020_vi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d3e0c52-94af-47e9-95d6-4788a2291907" elementFormDefault="qualified">
    <xsd:import namespace="http://schemas.microsoft.com/office/2006/documentManagement/types"/>
    <xsd:element name="Dur_x00e9_e_x0020_de_x0020_vie" ma:index="8" nillable="true" ma:displayName="Durée de vie" ma:internalName="Dur_x00e9_e_x0020_de_x0020_vi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Dur_x00e9_e_x0020_de_x0020_vie xmlns="ed3e0c52-94af-47e9-95d6-4788a229190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D6A491-3941-413F-AC7D-75B49D28D1CC}"/>
</file>

<file path=customXml/itemProps2.xml><?xml version="1.0" encoding="utf-8"?>
<ds:datastoreItem xmlns:ds="http://schemas.openxmlformats.org/officeDocument/2006/customXml" ds:itemID="{8D03924A-BD81-4A1A-9F81-E8836A30C5C1}"/>
</file>

<file path=customXml/itemProps3.xml><?xml version="1.0" encoding="utf-8"?>
<ds:datastoreItem xmlns:ds="http://schemas.openxmlformats.org/officeDocument/2006/customXml" ds:itemID="{A7432723-1F86-4618-BFE7-CAA50AAA4D40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BWT For You and Planet Blue CI 06_2011</Template>
  <TotalTime>1176</TotalTime>
  <Words>706</Words>
  <Application>Microsoft Office PowerPoint</Application>
  <PresentationFormat>Affichage à l'écran (4:3)</PresentationFormat>
  <Paragraphs>229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Masque standard</vt:lpstr>
      <vt:lpstr>LES PRODUITS BWT BACTER DANS LES IAA</vt:lpstr>
      <vt:lpstr>BACTER GT : des bactéries liquides pour le traitement des graisses</vt:lpstr>
      <vt:lpstr>La problématique graisse en IAA</vt:lpstr>
      <vt:lpstr>La problématique graisse en IAA</vt:lpstr>
      <vt:lpstr>Elimination des graisses</vt:lpstr>
      <vt:lpstr>Solution BWT</vt:lpstr>
      <vt:lpstr>BWT BACTER GT</vt:lpstr>
      <vt:lpstr>Canalisations</vt:lpstr>
      <vt:lpstr>Canalisations</vt:lpstr>
      <vt:lpstr>Bacs à graisses</vt:lpstr>
      <vt:lpstr>Bacs à graisses</vt:lpstr>
      <vt:lpstr>Stations de relevage</vt:lpstr>
      <vt:lpstr>Stations de relevage</vt:lpstr>
      <vt:lpstr>Clarificateurs, lagunes, digesteurs, …</vt:lpstr>
      <vt:lpstr>Clarificateurs, lagunes, digesteurs, …</vt:lpstr>
      <vt:lpstr>En résumé: </vt:lpstr>
      <vt:lpstr>Cibles de prospection</vt:lpstr>
      <vt:lpstr>Ventes concrétisées</vt:lpstr>
      <vt:lpstr>Chambéry métropole, P38</vt:lpstr>
      <vt:lpstr>AEP Exploitation, P06 </vt:lpstr>
      <vt:lpstr>Bontoux SA, P38 </vt:lpstr>
      <vt:lpstr>Laiterie Gaborit, P44 </vt:lpstr>
      <vt:lpstr>Maître Jacques, P44 </vt:lpstr>
    </vt:vector>
  </TitlesOfParts>
  <Company>BWT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Weigl Eva</dc:creator>
  <cp:lastModifiedBy>BWT</cp:lastModifiedBy>
  <cp:revision>107</cp:revision>
  <dcterms:created xsi:type="dcterms:W3CDTF">2011-07-04T12:24:01Z</dcterms:created>
  <dcterms:modified xsi:type="dcterms:W3CDTF">2013-01-07T13:12:16Z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0x0101000FE1ED0A54D6ED459323F33137DCCEC3</vt:lpwstr>
  </property>
</Properties>
</file>